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96" r:id="rId4"/>
    <p:sldId id="297" r:id="rId5"/>
    <p:sldId id="281" r:id="rId6"/>
    <p:sldId id="283" r:id="rId7"/>
    <p:sldId id="295" r:id="rId8"/>
    <p:sldId id="305" r:id="rId9"/>
    <p:sldId id="306" r:id="rId10"/>
    <p:sldId id="282" r:id="rId11"/>
    <p:sldId id="307" r:id="rId12"/>
    <p:sldId id="284" r:id="rId13"/>
    <p:sldId id="285" r:id="rId14"/>
    <p:sldId id="287" r:id="rId15"/>
    <p:sldId id="286" r:id="rId16"/>
    <p:sldId id="308" r:id="rId17"/>
    <p:sldId id="279" r:id="rId18"/>
    <p:sldId id="280" r:id="rId19"/>
    <p:sldId id="298" r:id="rId20"/>
    <p:sldId id="300" r:id="rId21"/>
    <p:sldId id="302" r:id="rId22"/>
    <p:sldId id="299" r:id="rId23"/>
    <p:sldId id="303" r:id="rId24"/>
    <p:sldId id="294" r:id="rId25"/>
    <p:sldId id="304" r:id="rId26"/>
    <p:sldId id="289" r:id="rId27"/>
    <p:sldId id="291" r:id="rId28"/>
    <p:sldId id="276" r:id="rId29"/>
  </p:sldIdLst>
  <p:sldSz cx="9144000" cy="6858000" type="screen4x3"/>
  <p:notesSz cx="6797675" cy="9926638"/>
  <p:embeddedFontLst>
    <p:embeddedFont>
      <p:font typeface="Rambla" panose="020B0604020202020204" charset="0"/>
      <p:regular r:id="rId31"/>
      <p:bold r:id="rId32"/>
      <p:italic r:id="rId33"/>
      <p:boldItalic r:id="rId34"/>
    </p:embeddedFont>
    <p:embeddedFont>
      <p:font typeface="Allerta" panose="020B0604020202020204" charset="0"/>
      <p:regular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p:scale>
          <a:sx n="77" d="100"/>
          <a:sy n="77" d="100"/>
        </p:scale>
        <p:origin x="-1397"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Shape 3"/>
          <p:cNvSpPr/>
          <p:nvPr/>
        </p:nvSpPr>
        <p:spPr>
          <a:xfrm>
            <a:off x="0" y="0"/>
            <a:ext cx="6797675" cy="9926638"/>
          </a:xfrm>
          <a:prstGeom prst="roundRect">
            <a:avLst>
              <a:gd name="adj" fmla="val 23"/>
            </a:avLst>
          </a:prstGeom>
          <a:solidFill>
            <a:srgbClr val="FFFFFF"/>
          </a:solid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2400" b="0" i="0" u="none" strike="noStrike" cap="none" dirty="0">
              <a:solidFill>
                <a:schemeClr val="lt1"/>
              </a:solidFill>
              <a:latin typeface="Arial"/>
              <a:ea typeface="Arial"/>
              <a:cs typeface="Arial"/>
              <a:sym typeface="Arial"/>
            </a:endParaRPr>
          </a:p>
        </p:txBody>
      </p:sp>
      <p:sp>
        <p:nvSpPr>
          <p:cNvPr id="4" name="Shape 4"/>
          <p:cNvSpPr txBox="1"/>
          <p:nvPr/>
        </p:nvSpPr>
        <p:spPr>
          <a:xfrm>
            <a:off x="1" y="0"/>
            <a:ext cx="2945658" cy="496332"/>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2400" b="0" i="0" u="none" strike="noStrike" cap="none" dirty="0">
              <a:solidFill>
                <a:schemeClr val="lt1"/>
              </a:solidFill>
              <a:latin typeface="Arial"/>
              <a:ea typeface="Arial"/>
              <a:cs typeface="Arial"/>
              <a:sym typeface="Arial"/>
            </a:endParaRPr>
          </a:p>
        </p:txBody>
      </p:sp>
      <p:sp>
        <p:nvSpPr>
          <p:cNvPr id="5" name="Shape 5"/>
          <p:cNvSpPr txBox="1"/>
          <p:nvPr/>
        </p:nvSpPr>
        <p:spPr>
          <a:xfrm>
            <a:off x="3852016" y="0"/>
            <a:ext cx="2945658" cy="496332"/>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2400" b="0" i="0" u="none" strike="noStrike" cap="none" dirty="0">
              <a:solidFill>
                <a:schemeClr val="lt1"/>
              </a:solidFill>
              <a:latin typeface="Arial"/>
              <a:ea typeface="Arial"/>
              <a:cs typeface="Arial"/>
              <a:sym typeface="Arial"/>
            </a:endParaRPr>
          </a:p>
        </p:txBody>
      </p:sp>
      <p:sp>
        <p:nvSpPr>
          <p:cNvPr id="6" name="Shape 6"/>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 name="Shape 7"/>
          <p:cNvSpPr txBox="1">
            <a:spLocks noGrp="1"/>
          </p:cNvSpPr>
          <p:nvPr>
            <p:ph type="body" idx="1"/>
          </p:nvPr>
        </p:nvSpPr>
        <p:spPr>
          <a:xfrm>
            <a:off x="906357" y="4715153"/>
            <a:ext cx="4983389" cy="4465263"/>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rgbClr val="000000"/>
                </a:solidFill>
                <a:latin typeface="Times New Roman"/>
                <a:ea typeface="Times New Roman"/>
                <a:cs typeface="Times New Roman"/>
                <a:sym typeface="Times New Roman"/>
              </a:defRPr>
            </a:lvl1pPr>
            <a:lvl2pPr marL="742950" marR="0" lvl="1" indent="-285750" algn="l" rtl="0">
              <a:spcBef>
                <a:spcPts val="360"/>
              </a:spcBef>
              <a:spcAft>
                <a:spcPts val="0"/>
              </a:spcAft>
              <a:buNone/>
              <a:defRPr sz="1200" b="0" i="0" u="none" strike="noStrike" cap="none">
                <a:solidFill>
                  <a:srgbClr val="000000"/>
                </a:solidFill>
                <a:latin typeface="Times New Roman"/>
                <a:ea typeface="Times New Roman"/>
                <a:cs typeface="Times New Roman"/>
                <a:sym typeface="Times New Roman"/>
              </a:defRPr>
            </a:lvl2pPr>
            <a:lvl3pPr marL="1143000" marR="0" lvl="2" indent="-228600" algn="l" rtl="0">
              <a:spcBef>
                <a:spcPts val="360"/>
              </a:spcBef>
              <a:spcAft>
                <a:spcPts val="0"/>
              </a:spcAft>
              <a:buNone/>
              <a:defRPr sz="1200" b="0" i="0" u="none" strike="noStrike" cap="none">
                <a:solidFill>
                  <a:srgbClr val="000000"/>
                </a:solidFill>
                <a:latin typeface="Times New Roman"/>
                <a:ea typeface="Times New Roman"/>
                <a:cs typeface="Times New Roman"/>
                <a:sym typeface="Times New Roman"/>
              </a:defRPr>
            </a:lvl3pPr>
            <a:lvl4pPr marL="1600200" marR="0" lvl="3" indent="-228600" algn="l" rtl="0">
              <a:spcBef>
                <a:spcPts val="360"/>
              </a:spcBef>
              <a:spcAft>
                <a:spcPts val="0"/>
              </a:spcAft>
              <a:buNone/>
              <a:defRPr sz="1200" b="0" i="0" u="none" strike="noStrike" cap="none">
                <a:solidFill>
                  <a:srgbClr val="000000"/>
                </a:solidFill>
                <a:latin typeface="Times New Roman"/>
                <a:ea typeface="Times New Roman"/>
                <a:cs typeface="Times New Roman"/>
                <a:sym typeface="Times New Roman"/>
              </a:defRPr>
            </a:lvl4pPr>
            <a:lvl5pPr marL="2057400" marR="0" lvl="4" indent="-228600" algn="l" rtl="0">
              <a:spcBef>
                <a:spcPts val="360"/>
              </a:spcBef>
              <a:spcAft>
                <a:spcPts val="0"/>
              </a:spcAft>
              <a:buNone/>
              <a:defRPr sz="1200" b="0" i="0" u="none" strike="noStrike" cap="none">
                <a:solidFill>
                  <a:srgbClr val="000000"/>
                </a:solidFill>
                <a:latin typeface="Times New Roman"/>
                <a:ea typeface="Times New Roman"/>
                <a:cs typeface="Times New Roman"/>
                <a:sym typeface="Times New Roman"/>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8" name="Shape 8"/>
          <p:cNvSpPr txBox="1"/>
          <p:nvPr/>
        </p:nvSpPr>
        <p:spPr>
          <a:xfrm>
            <a:off x="1" y="9430306"/>
            <a:ext cx="2945658" cy="496332"/>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2400" b="0" i="0" u="none" strike="noStrike" cap="none" dirty="0">
              <a:solidFill>
                <a:schemeClr val="lt1"/>
              </a:solidFill>
              <a:latin typeface="Arial"/>
              <a:ea typeface="Arial"/>
              <a:cs typeface="Arial"/>
              <a:sym typeface="Arial"/>
            </a:endParaRPr>
          </a:p>
        </p:txBody>
      </p:sp>
      <p:sp>
        <p:nvSpPr>
          <p:cNvPr id="9" name="Shape 9"/>
          <p:cNvSpPr txBox="1">
            <a:spLocks noGrp="1"/>
          </p:cNvSpPr>
          <p:nvPr>
            <p:ph type="sldNum" idx="12"/>
          </p:nvPr>
        </p:nvSpPr>
        <p:spPr>
          <a:xfrm>
            <a:off x="3852016" y="9430306"/>
            <a:ext cx="2944085" cy="494608"/>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a:t>
            </a:fld>
            <a:endParaRPr lang="es-E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9887223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52016" y="9430306"/>
            <a:ext cx="2944085" cy="494608"/>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1</a:t>
            </a:fld>
            <a:endParaRPr lang="es-ES" sz="1200" b="0" i="0" u="none" strike="noStrike" cap="none" dirty="0">
              <a:solidFill>
                <a:srgbClr val="000000"/>
              </a:solidFill>
              <a:latin typeface="Arial"/>
              <a:ea typeface="Arial"/>
              <a:cs typeface="Arial"/>
              <a:sym typeface="Arial"/>
            </a:endParaRPr>
          </a:p>
        </p:txBody>
      </p:sp>
      <p:sp>
        <p:nvSpPr>
          <p:cNvPr id="65" name="Shape 65"/>
          <p:cNvSpPr txBox="1"/>
          <p:nvPr/>
        </p:nvSpPr>
        <p:spPr>
          <a:xfrm>
            <a:off x="3852016" y="9430306"/>
            <a:ext cx="2945658" cy="496332"/>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1</a:t>
            </a:fld>
            <a:endParaRPr lang="es-ES" sz="1200" b="0" i="0" u="none" strike="noStrike" cap="none" dirty="0">
              <a:solidFill>
                <a:srgbClr val="000000"/>
              </a:solidFill>
              <a:latin typeface="Arial"/>
              <a:ea typeface="Arial"/>
              <a:cs typeface="Arial"/>
              <a:sym typeface="Arial"/>
            </a:endParaRPr>
          </a:p>
        </p:txBody>
      </p:sp>
      <p:sp>
        <p:nvSpPr>
          <p:cNvPr id="66" name="Shape 6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7" name="Shape 67"/>
          <p:cNvSpPr txBox="1">
            <a:spLocks noGrp="1"/>
          </p:cNvSpPr>
          <p:nvPr>
            <p:ph type="body" idx="1"/>
          </p:nvPr>
        </p:nvSpPr>
        <p:spPr>
          <a:xfrm>
            <a:off x="906357" y="4715153"/>
            <a:ext cx="4984961" cy="4466987"/>
          </a:xfrm>
          <a:prstGeom prst="rect">
            <a:avLst/>
          </a:prstGeom>
          <a:noFill/>
          <a:ln>
            <a:noFill/>
          </a:ln>
        </p:spPr>
        <p:txBody>
          <a:bodyPr lIns="90000" tIns="46800" rIns="90000" bIns="46800" anchor="ctr"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4415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r>
              <a:rPr lang="ca-ES" sz="1200" b="0" i="0" u="none" strike="noStrike" kern="1200" cap="none" dirty="0">
                <a:solidFill>
                  <a:srgbClr val="000000"/>
                </a:solidFill>
                <a:effectLst/>
                <a:latin typeface="Times New Roman"/>
                <a:ea typeface="Times New Roman"/>
                <a:cs typeface="Times New Roman"/>
                <a:sym typeface="Times New Roman"/>
              </a:rPr>
              <a:t>1-  El </a:t>
            </a:r>
            <a:r>
              <a:rPr lang="ca-ES" sz="1200" b="0" i="0" u="none" strike="noStrike" kern="1200" cap="none" dirty="0" err="1">
                <a:solidFill>
                  <a:srgbClr val="000000"/>
                </a:solidFill>
                <a:effectLst/>
                <a:latin typeface="Times New Roman"/>
                <a:ea typeface="Times New Roman"/>
                <a:cs typeface="Times New Roman"/>
                <a:sym typeface="Times New Roman"/>
              </a:rPr>
              <a:t>año</a:t>
            </a:r>
            <a:r>
              <a:rPr lang="ca-ES" sz="1200" b="0" i="0" u="none" strike="noStrike" kern="1200" cap="none" dirty="0">
                <a:solidFill>
                  <a:srgbClr val="000000"/>
                </a:solidFill>
                <a:effectLst/>
                <a:latin typeface="Times New Roman"/>
                <a:ea typeface="Times New Roman"/>
                <a:cs typeface="Times New Roman"/>
                <a:sym typeface="Times New Roman"/>
              </a:rPr>
              <a:t> </a:t>
            </a:r>
            <a:r>
              <a:rPr lang="ca-ES" sz="1200" b="0" i="0" u="none" strike="noStrike" kern="1200" cap="none" dirty="0" err="1">
                <a:solidFill>
                  <a:srgbClr val="000000"/>
                </a:solidFill>
                <a:effectLst/>
                <a:latin typeface="Times New Roman"/>
                <a:ea typeface="Times New Roman"/>
                <a:cs typeface="Times New Roman"/>
                <a:sym typeface="Times New Roman"/>
              </a:rPr>
              <a:t>pasado</a:t>
            </a:r>
            <a:r>
              <a:rPr lang="ca-ES" sz="1200" b="0" i="0" u="none" strike="noStrike" kern="1200" cap="none" dirty="0">
                <a:solidFill>
                  <a:srgbClr val="000000"/>
                </a:solidFill>
                <a:effectLst/>
                <a:latin typeface="Times New Roman"/>
                <a:ea typeface="Times New Roman"/>
                <a:cs typeface="Times New Roman"/>
                <a:sym typeface="Times New Roman"/>
              </a:rPr>
              <a:t> </a:t>
            </a:r>
            <a:r>
              <a:rPr lang="ca-ES" sz="1200" b="0" i="0" u="none" strike="noStrike" kern="1200" cap="none" dirty="0" err="1">
                <a:solidFill>
                  <a:srgbClr val="000000"/>
                </a:solidFill>
                <a:effectLst/>
                <a:latin typeface="Times New Roman"/>
                <a:ea typeface="Times New Roman"/>
                <a:cs typeface="Times New Roman"/>
                <a:sym typeface="Times New Roman"/>
              </a:rPr>
              <a:t>solicitamos</a:t>
            </a:r>
            <a:r>
              <a:rPr lang="ca-ES" sz="1200" b="0" i="0" u="none" strike="noStrike" kern="1200" cap="none" baseline="0" dirty="0">
                <a:solidFill>
                  <a:srgbClr val="000000"/>
                </a:solidFill>
                <a:effectLst/>
                <a:latin typeface="Times New Roman"/>
                <a:ea typeface="Times New Roman"/>
                <a:cs typeface="Times New Roman"/>
                <a:sym typeface="Times New Roman"/>
              </a:rPr>
              <a:t> por primera </a:t>
            </a:r>
            <a:r>
              <a:rPr lang="ca-ES" sz="1200" b="0" i="0" u="none" strike="noStrike" kern="1200" cap="none" baseline="0" dirty="0" err="1">
                <a:solidFill>
                  <a:srgbClr val="000000"/>
                </a:solidFill>
                <a:effectLst/>
                <a:latin typeface="Times New Roman"/>
                <a:ea typeface="Times New Roman"/>
                <a:cs typeface="Times New Roman"/>
                <a:sym typeface="Times New Roman"/>
              </a:rPr>
              <a:t>vez</a:t>
            </a:r>
            <a:r>
              <a:rPr lang="ca-ES" sz="1200" b="0" i="0" u="none" strike="noStrike" kern="1200" cap="none" baseline="0" dirty="0">
                <a:solidFill>
                  <a:srgbClr val="000000"/>
                </a:solidFill>
                <a:effectLst/>
                <a:latin typeface="Times New Roman"/>
                <a:ea typeface="Times New Roman"/>
                <a:cs typeface="Times New Roman"/>
                <a:sym typeface="Times New Roman"/>
              </a:rPr>
              <a:t> una </a:t>
            </a:r>
            <a:r>
              <a:rPr lang="ca-ES" sz="1200" b="0" i="0" u="none" strike="noStrike" kern="1200" cap="none" baseline="0" dirty="0" err="1">
                <a:solidFill>
                  <a:srgbClr val="000000"/>
                </a:solidFill>
                <a:effectLst/>
                <a:latin typeface="Times New Roman"/>
                <a:ea typeface="Times New Roman"/>
                <a:cs typeface="Times New Roman"/>
                <a:sym typeface="Times New Roman"/>
              </a:rPr>
              <a:t>ayuda</a:t>
            </a:r>
            <a:r>
              <a:rPr lang="ca-ES" sz="1200" b="0" i="0" u="none" strike="noStrike" kern="1200" cap="none" baseline="0" dirty="0">
                <a:solidFill>
                  <a:srgbClr val="000000"/>
                </a:solidFill>
                <a:effectLst/>
                <a:latin typeface="Times New Roman"/>
                <a:ea typeface="Times New Roman"/>
                <a:cs typeface="Times New Roman"/>
                <a:sym typeface="Times New Roman"/>
              </a:rPr>
              <a:t> a ANAV,. </a:t>
            </a:r>
            <a:r>
              <a:rPr lang="ca-ES" sz="1200" b="0" i="0" u="none" strike="noStrike" kern="1200" cap="none" baseline="0" dirty="0" err="1">
                <a:solidFill>
                  <a:srgbClr val="000000"/>
                </a:solidFill>
                <a:effectLst/>
                <a:latin typeface="Times New Roman"/>
                <a:ea typeface="Times New Roman"/>
                <a:cs typeface="Times New Roman"/>
                <a:sym typeface="Times New Roman"/>
              </a:rPr>
              <a:t>Junto</a:t>
            </a:r>
            <a:r>
              <a:rPr lang="ca-ES" sz="1200" b="0" i="0" u="none" strike="noStrike" kern="1200" cap="none" baseline="0" dirty="0">
                <a:solidFill>
                  <a:srgbClr val="000000"/>
                </a:solidFill>
                <a:effectLst/>
                <a:latin typeface="Times New Roman"/>
                <a:ea typeface="Times New Roman"/>
                <a:cs typeface="Times New Roman"/>
                <a:sym typeface="Times New Roman"/>
              </a:rPr>
              <a:t> a la </a:t>
            </a:r>
            <a:r>
              <a:rPr lang="ca-ES" sz="1200" b="0" i="0" u="none" strike="noStrike" kern="1200" cap="none" baseline="0" dirty="0" err="1">
                <a:solidFill>
                  <a:srgbClr val="000000"/>
                </a:solidFill>
                <a:effectLst/>
                <a:latin typeface="Times New Roman"/>
                <a:ea typeface="Times New Roman"/>
                <a:cs typeface="Times New Roman"/>
                <a:sym typeface="Times New Roman"/>
              </a:rPr>
              <a:t>ayuda</a:t>
            </a:r>
            <a:r>
              <a:rPr lang="ca-ES" sz="1200" b="0" i="0" u="none" strike="noStrike" kern="1200" cap="none" baseline="0" dirty="0">
                <a:solidFill>
                  <a:srgbClr val="000000"/>
                </a:solidFill>
                <a:effectLst/>
                <a:latin typeface="Times New Roman"/>
                <a:ea typeface="Times New Roman"/>
                <a:cs typeface="Times New Roman"/>
                <a:sym typeface="Times New Roman"/>
              </a:rPr>
              <a:t> de ANAV de 500 € y 400 € que </a:t>
            </a:r>
            <a:r>
              <a:rPr lang="ca-ES" sz="1200" b="0" i="0" u="none" strike="noStrike" kern="1200" cap="none" baseline="0" dirty="0" err="1">
                <a:solidFill>
                  <a:srgbClr val="000000"/>
                </a:solidFill>
                <a:effectLst/>
                <a:latin typeface="Times New Roman"/>
                <a:ea typeface="Times New Roman"/>
                <a:cs typeface="Times New Roman"/>
                <a:sym typeface="Times New Roman"/>
              </a:rPr>
              <a:t>destinamos</a:t>
            </a:r>
            <a:r>
              <a:rPr lang="ca-ES" sz="1200" b="0" i="0" u="none" strike="noStrike" kern="1200" cap="none" baseline="0" dirty="0">
                <a:solidFill>
                  <a:srgbClr val="000000"/>
                </a:solidFill>
                <a:effectLst/>
                <a:latin typeface="Times New Roman"/>
                <a:ea typeface="Times New Roman"/>
                <a:cs typeface="Times New Roman"/>
                <a:sym typeface="Times New Roman"/>
              </a:rPr>
              <a:t> de AMPA, </a:t>
            </a:r>
            <a:r>
              <a:rPr lang="ca-ES" sz="1200" b="0" i="0" u="none" strike="noStrike" kern="1200" cap="none" baseline="0" dirty="0" err="1">
                <a:solidFill>
                  <a:srgbClr val="000000"/>
                </a:solidFill>
                <a:effectLst/>
                <a:latin typeface="Times New Roman"/>
                <a:ea typeface="Times New Roman"/>
                <a:cs typeface="Times New Roman"/>
                <a:sym typeface="Times New Roman"/>
              </a:rPr>
              <a:t>conseguimos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realizar</a:t>
            </a:r>
            <a:r>
              <a:rPr lang="ca-ES" sz="1200" b="0" i="0" u="none" strike="noStrike" kern="1200" cap="none" baseline="0" dirty="0">
                <a:solidFill>
                  <a:srgbClr val="000000"/>
                </a:solidFill>
                <a:effectLst/>
                <a:latin typeface="Times New Roman"/>
                <a:ea typeface="Times New Roman"/>
                <a:cs typeface="Times New Roman"/>
                <a:sym typeface="Times New Roman"/>
              </a:rPr>
              <a:t> el taller de </a:t>
            </a:r>
            <a:r>
              <a:rPr lang="ca-ES" sz="1200" b="0" i="0" u="none" strike="noStrike" kern="1200" cap="none" baseline="0" dirty="0" err="1">
                <a:solidFill>
                  <a:srgbClr val="000000"/>
                </a:solidFill>
                <a:effectLst/>
                <a:latin typeface="Times New Roman"/>
                <a:ea typeface="Times New Roman"/>
                <a:cs typeface="Times New Roman"/>
                <a:sym typeface="Times New Roman"/>
              </a:rPr>
              <a:t>robótica</a:t>
            </a:r>
            <a:r>
              <a:rPr lang="ca-ES" sz="1200" b="0" i="0" u="none" strike="noStrike" kern="1200" cap="none" baseline="0" dirty="0">
                <a:solidFill>
                  <a:srgbClr val="000000"/>
                </a:solidFill>
                <a:effectLst/>
                <a:latin typeface="Times New Roman"/>
                <a:ea typeface="Times New Roman"/>
                <a:cs typeface="Times New Roman"/>
                <a:sym typeface="Times New Roman"/>
              </a:rPr>
              <a:t> en </a:t>
            </a:r>
            <a:r>
              <a:rPr lang="ca-ES" sz="1200" b="0" i="0" u="none" strike="noStrike" kern="1200" cap="none" baseline="0" dirty="0" err="1">
                <a:solidFill>
                  <a:srgbClr val="000000"/>
                </a:solidFill>
                <a:effectLst/>
                <a:latin typeface="Times New Roman"/>
                <a:ea typeface="Times New Roman"/>
                <a:cs typeface="Times New Roman"/>
                <a:sym typeface="Times New Roman"/>
              </a:rPr>
              <a:t>Junio</a:t>
            </a:r>
            <a:r>
              <a:rPr lang="ca-ES" sz="1200" b="0" i="0" u="none" strike="noStrike" kern="1200" cap="none" baseline="0" dirty="0">
                <a:solidFill>
                  <a:srgbClr val="000000"/>
                </a:solidFill>
                <a:effectLst/>
                <a:latin typeface="Times New Roman"/>
                <a:ea typeface="Times New Roman"/>
                <a:cs typeface="Times New Roman"/>
                <a:sym typeface="Times New Roman"/>
              </a:rPr>
              <a:t> .</a:t>
            </a:r>
          </a:p>
          <a:p>
            <a:pPr fontAlgn="base"/>
            <a:r>
              <a:rPr lang="ca-ES" sz="1200" b="0" i="0" u="none" strike="noStrike" kern="1200" cap="none" baseline="0" dirty="0">
                <a:solidFill>
                  <a:srgbClr val="000000"/>
                </a:solidFill>
                <a:effectLst/>
                <a:latin typeface="Times New Roman"/>
                <a:ea typeface="Times New Roman"/>
                <a:cs typeface="Times New Roman"/>
                <a:sym typeface="Times New Roman"/>
              </a:rPr>
              <a:t>2- </a:t>
            </a:r>
            <a:r>
              <a:rPr lang="ca-ES" sz="1200" b="0" i="0" u="none" strike="noStrike" kern="1200" cap="none" baseline="0" dirty="0" err="1">
                <a:solidFill>
                  <a:srgbClr val="000000"/>
                </a:solidFill>
                <a:effectLst/>
                <a:latin typeface="Times New Roman"/>
                <a:ea typeface="Times New Roman"/>
                <a:cs typeface="Times New Roman"/>
                <a:sym typeface="Times New Roman"/>
              </a:rPr>
              <a:t>Realizamos</a:t>
            </a:r>
            <a:r>
              <a:rPr lang="ca-ES" sz="1200" b="0" i="0" u="none" strike="noStrike" kern="1200" cap="none" baseline="0" dirty="0">
                <a:solidFill>
                  <a:srgbClr val="000000"/>
                </a:solidFill>
                <a:effectLst/>
                <a:latin typeface="Times New Roman"/>
                <a:ea typeface="Times New Roman"/>
                <a:cs typeface="Times New Roman"/>
                <a:sym typeface="Times New Roman"/>
              </a:rPr>
              <a:t> el taller créixer en família, el </a:t>
            </a:r>
            <a:r>
              <a:rPr lang="ca-ES" sz="1200" b="0" i="0" u="none" strike="noStrike" kern="1200" cap="none" baseline="0" dirty="0" err="1">
                <a:solidFill>
                  <a:srgbClr val="000000"/>
                </a:solidFill>
                <a:effectLst/>
                <a:latin typeface="Times New Roman"/>
                <a:ea typeface="Times New Roman"/>
                <a:cs typeface="Times New Roman"/>
                <a:sym typeface="Times New Roman"/>
              </a:rPr>
              <a:t>cual</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tuvo</a:t>
            </a:r>
            <a:r>
              <a:rPr lang="ca-ES" sz="1200" b="0" i="0" u="none" strike="noStrike" kern="1200" cap="none" baseline="0" dirty="0">
                <a:solidFill>
                  <a:srgbClr val="000000"/>
                </a:solidFill>
                <a:effectLst/>
                <a:latin typeface="Times New Roman"/>
                <a:ea typeface="Times New Roman"/>
                <a:cs typeface="Times New Roman"/>
                <a:sym typeface="Times New Roman"/>
              </a:rPr>
              <a:t> una gran </a:t>
            </a:r>
            <a:r>
              <a:rPr lang="ca-ES" sz="1200" b="0" i="0" u="none" strike="noStrike" kern="1200" cap="none" baseline="0" dirty="0" err="1">
                <a:solidFill>
                  <a:srgbClr val="000000"/>
                </a:solidFill>
                <a:effectLst/>
                <a:latin typeface="Times New Roman"/>
                <a:ea typeface="Times New Roman"/>
                <a:cs typeface="Times New Roman"/>
                <a:sym typeface="Times New Roman"/>
              </a:rPr>
              <a:t>aceptación</a:t>
            </a:r>
            <a:r>
              <a:rPr lang="ca-ES" sz="1200" b="0" i="0" u="none" strike="noStrike" kern="1200" cap="none" baseline="0" dirty="0">
                <a:solidFill>
                  <a:srgbClr val="000000"/>
                </a:solidFill>
                <a:effectLst/>
                <a:latin typeface="Times New Roman"/>
                <a:ea typeface="Times New Roman"/>
                <a:cs typeface="Times New Roman"/>
                <a:sym typeface="Times New Roman"/>
              </a:rPr>
              <a:t>.</a:t>
            </a:r>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s-ES" sz="1200" b="0" i="0" u="none" strike="noStrike" cap="none" smtClean="0">
                <a:solidFill>
                  <a:srgbClr val="000000"/>
                </a:solidFill>
                <a:latin typeface="Arial"/>
                <a:ea typeface="Arial"/>
                <a:cs typeface="Arial"/>
                <a:sym typeface="Arial"/>
              </a:rPr>
              <a:pPr marL="0" marR="0" lvl="0" indent="0" algn="r" rtl="0">
                <a:spcBef>
                  <a:spcPts val="0"/>
                </a:spcBef>
                <a:spcAft>
                  <a:spcPts val="0"/>
                </a:spcAft>
                <a:buSzPct val="25000"/>
                <a:buNone/>
              </a:pPr>
              <a:t>11</a:t>
            </a:fld>
            <a:endParaRPr lang="es-E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9478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r>
              <a:rPr lang="ca-ES" sz="1200" b="0" i="0" u="none" strike="noStrike" kern="1200" cap="none" dirty="0">
                <a:solidFill>
                  <a:srgbClr val="000000"/>
                </a:solidFill>
                <a:effectLst/>
                <a:latin typeface="Times New Roman"/>
                <a:ea typeface="Times New Roman"/>
                <a:cs typeface="Times New Roman"/>
                <a:sym typeface="Times New Roman"/>
              </a:rPr>
              <a:t>1- </a:t>
            </a:r>
            <a:r>
              <a:rPr lang="ca-ES" sz="1200" b="0" i="0" u="none" strike="noStrike" kern="1200" cap="none" dirty="0" err="1">
                <a:solidFill>
                  <a:srgbClr val="000000"/>
                </a:solidFill>
                <a:effectLst/>
                <a:latin typeface="Times New Roman"/>
                <a:ea typeface="Times New Roman"/>
                <a:cs typeface="Times New Roman"/>
                <a:sym typeface="Times New Roman"/>
              </a:rPr>
              <a:t>Aprovechamos</a:t>
            </a:r>
            <a:r>
              <a:rPr lang="ca-ES" sz="1200" b="0" i="0" u="none" strike="noStrike" kern="1200" cap="none" baseline="0" dirty="0">
                <a:solidFill>
                  <a:srgbClr val="000000"/>
                </a:solidFill>
                <a:effectLst/>
                <a:latin typeface="Times New Roman"/>
                <a:ea typeface="Times New Roman"/>
                <a:cs typeface="Times New Roman"/>
                <a:sym typeface="Times New Roman"/>
              </a:rPr>
              <a:t> este </a:t>
            </a:r>
            <a:r>
              <a:rPr lang="ca-ES" sz="1200" b="0" i="0" u="none" strike="noStrike" kern="1200" cap="none" baseline="0" dirty="0" err="1">
                <a:solidFill>
                  <a:srgbClr val="000000"/>
                </a:solidFill>
                <a:effectLst/>
                <a:latin typeface="Times New Roman"/>
                <a:ea typeface="Times New Roman"/>
                <a:cs typeface="Times New Roman"/>
                <a:sym typeface="Times New Roman"/>
              </a:rPr>
              <a:t>momento</a:t>
            </a:r>
            <a:r>
              <a:rPr lang="ca-ES" sz="1200" b="0" i="0" u="none" strike="noStrike" kern="1200" cap="none" baseline="0" dirty="0">
                <a:solidFill>
                  <a:srgbClr val="000000"/>
                </a:solidFill>
                <a:effectLst/>
                <a:latin typeface="Times New Roman"/>
                <a:ea typeface="Times New Roman"/>
                <a:cs typeface="Times New Roman"/>
                <a:sym typeface="Times New Roman"/>
              </a:rPr>
              <a:t> para </a:t>
            </a:r>
            <a:r>
              <a:rPr lang="ca-ES" sz="1200" b="0" i="0" u="none" strike="noStrike" kern="1200" cap="none" baseline="0" dirty="0" err="1">
                <a:solidFill>
                  <a:srgbClr val="000000"/>
                </a:solidFill>
                <a:effectLst/>
                <a:latin typeface="Times New Roman"/>
                <a:ea typeface="Times New Roman"/>
                <a:cs typeface="Times New Roman"/>
                <a:sym typeface="Times New Roman"/>
              </a:rPr>
              <a:t>agradecer</a:t>
            </a:r>
            <a:r>
              <a:rPr lang="ca-ES" sz="1200" b="0" i="0" u="none" strike="noStrike" kern="1200" cap="none" baseline="0" dirty="0">
                <a:solidFill>
                  <a:srgbClr val="000000"/>
                </a:solidFill>
                <a:effectLst/>
                <a:latin typeface="Times New Roman"/>
                <a:ea typeface="Times New Roman"/>
                <a:cs typeface="Times New Roman"/>
                <a:sym typeface="Times New Roman"/>
              </a:rPr>
              <a:t> la </a:t>
            </a:r>
            <a:r>
              <a:rPr lang="ca-ES" sz="1200" b="0" i="0" u="none" strike="noStrike" kern="1200" cap="none" baseline="0" dirty="0" err="1">
                <a:solidFill>
                  <a:srgbClr val="000000"/>
                </a:solidFill>
                <a:effectLst/>
                <a:latin typeface="Times New Roman"/>
                <a:ea typeface="Times New Roman"/>
                <a:cs typeface="Times New Roman"/>
                <a:sym typeface="Times New Roman"/>
              </a:rPr>
              <a:t>colaboración</a:t>
            </a:r>
            <a:r>
              <a:rPr lang="ca-ES" sz="1200" b="0" i="0" u="none" strike="noStrike" kern="1200" cap="none" baseline="0" dirty="0">
                <a:solidFill>
                  <a:srgbClr val="000000"/>
                </a:solidFill>
                <a:effectLst/>
                <a:latin typeface="Times New Roman"/>
                <a:ea typeface="Times New Roman"/>
                <a:cs typeface="Times New Roman"/>
                <a:sym typeface="Times New Roman"/>
              </a:rPr>
              <a:t> de los </a:t>
            </a:r>
            <a:r>
              <a:rPr lang="ca-ES" sz="1200" b="0" i="0" u="none" strike="noStrike" kern="1200" cap="none" baseline="0" dirty="0" err="1">
                <a:solidFill>
                  <a:srgbClr val="000000"/>
                </a:solidFill>
                <a:effectLst/>
                <a:latin typeface="Times New Roman"/>
                <a:ea typeface="Times New Roman"/>
                <a:cs typeface="Times New Roman"/>
                <a:sym typeface="Times New Roman"/>
              </a:rPr>
              <a:t>padres</a:t>
            </a:r>
            <a:r>
              <a:rPr lang="ca-ES" sz="1200" b="0" i="0" u="none" strike="noStrike" kern="1200" cap="none" baseline="0" dirty="0">
                <a:solidFill>
                  <a:srgbClr val="000000"/>
                </a:solidFill>
                <a:effectLst/>
                <a:latin typeface="Times New Roman"/>
                <a:ea typeface="Times New Roman"/>
                <a:cs typeface="Times New Roman"/>
                <a:sym typeface="Times New Roman"/>
              </a:rPr>
              <a:t> del </a:t>
            </a:r>
            <a:r>
              <a:rPr lang="ca-ES" sz="1200" b="0" i="0" u="none" strike="noStrike" kern="1200" cap="none" baseline="0" dirty="0" err="1">
                <a:solidFill>
                  <a:srgbClr val="000000"/>
                </a:solidFill>
                <a:effectLst/>
                <a:latin typeface="Times New Roman"/>
                <a:ea typeface="Times New Roman"/>
                <a:cs typeface="Times New Roman"/>
                <a:sym typeface="Times New Roman"/>
              </a:rPr>
              <a:t>grupo</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difusión</a:t>
            </a:r>
            <a:r>
              <a:rPr lang="ca-ES" sz="1200" b="0" i="0" u="none" strike="noStrike" kern="1200" cap="none" baseline="0" dirty="0">
                <a:solidFill>
                  <a:srgbClr val="000000"/>
                </a:solidFill>
                <a:effectLst/>
                <a:latin typeface="Times New Roman"/>
                <a:ea typeface="Times New Roman"/>
                <a:cs typeface="Times New Roman"/>
                <a:sym typeface="Times New Roman"/>
              </a:rPr>
              <a:t>, que </a:t>
            </a:r>
            <a:r>
              <a:rPr lang="ca-ES" sz="1200" b="0" i="0" u="none" strike="noStrike" kern="1200" cap="none" baseline="0" dirty="0" err="1">
                <a:solidFill>
                  <a:srgbClr val="000000"/>
                </a:solidFill>
                <a:effectLst/>
                <a:latin typeface="Times New Roman"/>
                <a:ea typeface="Times New Roman"/>
                <a:cs typeface="Times New Roman"/>
                <a:sym typeface="Times New Roman"/>
              </a:rPr>
              <a:t>desinteresadamente</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difunden</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información</a:t>
            </a:r>
            <a:r>
              <a:rPr lang="ca-ES" sz="1200" b="0" i="0" u="none" strike="noStrike" kern="1200" cap="none" baseline="0" dirty="0">
                <a:solidFill>
                  <a:srgbClr val="000000"/>
                </a:solidFill>
                <a:effectLst/>
                <a:latin typeface="Times New Roman"/>
                <a:ea typeface="Times New Roman"/>
                <a:cs typeface="Times New Roman"/>
                <a:sym typeface="Times New Roman"/>
              </a:rPr>
              <a:t> a los </a:t>
            </a:r>
            <a:r>
              <a:rPr lang="ca-ES" sz="1200" b="0" i="0" u="none" strike="noStrike" kern="1200" cap="none" baseline="0" dirty="0" err="1">
                <a:solidFill>
                  <a:srgbClr val="000000"/>
                </a:solidFill>
                <a:effectLst/>
                <a:latin typeface="Times New Roman"/>
                <a:ea typeface="Times New Roman"/>
                <a:cs typeface="Times New Roman"/>
                <a:sym typeface="Times New Roman"/>
              </a:rPr>
              <a:t>grupos</a:t>
            </a:r>
            <a:r>
              <a:rPr lang="ca-ES" sz="1200" b="0" i="0" u="none" strike="noStrike" kern="1200" cap="none" baseline="0" dirty="0">
                <a:solidFill>
                  <a:srgbClr val="000000"/>
                </a:solidFill>
                <a:effectLst/>
                <a:latin typeface="Times New Roman"/>
                <a:ea typeface="Times New Roman"/>
                <a:cs typeface="Times New Roman"/>
                <a:sym typeface="Times New Roman"/>
              </a:rPr>
              <a:t> de </a:t>
            </a:r>
            <a:r>
              <a:rPr lang="ca-ES" sz="1200" b="0" i="0" u="none" strike="noStrike" kern="1200" cap="none" baseline="0" dirty="0" err="1">
                <a:solidFill>
                  <a:srgbClr val="000000"/>
                </a:solidFill>
                <a:effectLst/>
                <a:latin typeface="Times New Roman"/>
                <a:ea typeface="Times New Roman"/>
                <a:cs typeface="Times New Roman"/>
                <a:sym typeface="Times New Roman"/>
              </a:rPr>
              <a:t>clases</a:t>
            </a:r>
            <a:r>
              <a:rPr lang="ca-ES" sz="1200" b="0" i="0" u="none" strike="noStrike" kern="1200" cap="none" baseline="0" dirty="0">
                <a:solidFill>
                  <a:srgbClr val="000000"/>
                </a:solidFill>
                <a:effectLst/>
                <a:latin typeface="Times New Roman"/>
                <a:ea typeface="Times New Roman"/>
                <a:cs typeface="Times New Roman"/>
                <a:sym typeface="Times New Roman"/>
              </a:rPr>
              <a:t>.</a:t>
            </a:r>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71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r>
              <a:rPr lang="ca-ES" sz="1200" b="0" i="0" u="none" strike="noStrike" kern="1200" cap="none" dirty="0">
                <a:solidFill>
                  <a:srgbClr val="000000"/>
                </a:solidFill>
                <a:effectLst/>
                <a:latin typeface="Times New Roman"/>
                <a:ea typeface="Times New Roman"/>
                <a:cs typeface="Times New Roman"/>
                <a:sym typeface="Times New Roman"/>
              </a:rPr>
              <a:t>1- Se ha </a:t>
            </a:r>
            <a:r>
              <a:rPr lang="ca-ES" sz="1200" b="0" i="0" u="none" strike="noStrike" kern="1200" cap="none" dirty="0" err="1">
                <a:solidFill>
                  <a:srgbClr val="000000"/>
                </a:solidFill>
                <a:effectLst/>
                <a:latin typeface="Times New Roman"/>
                <a:ea typeface="Times New Roman"/>
                <a:cs typeface="Times New Roman"/>
                <a:sym typeface="Times New Roman"/>
              </a:rPr>
              <a:t>intentado</a:t>
            </a:r>
            <a:r>
              <a:rPr lang="ca-ES" sz="1200" b="0" i="0" u="none" strike="noStrike" kern="1200" cap="none" dirty="0">
                <a:solidFill>
                  <a:srgbClr val="000000"/>
                </a:solidFill>
                <a:effectLst/>
                <a:latin typeface="Times New Roman"/>
                <a:ea typeface="Times New Roman"/>
                <a:cs typeface="Times New Roman"/>
                <a:sym typeface="Times New Roman"/>
              </a:rPr>
              <a:t> </a:t>
            </a:r>
            <a:r>
              <a:rPr lang="ca-ES" sz="1200" b="0" i="0" u="none" strike="noStrike" kern="1200" cap="none" dirty="0" err="1">
                <a:solidFill>
                  <a:srgbClr val="000000"/>
                </a:solidFill>
                <a:effectLst/>
                <a:latin typeface="Times New Roman"/>
                <a:ea typeface="Times New Roman"/>
                <a:cs typeface="Times New Roman"/>
                <a:sym typeface="Times New Roman"/>
              </a:rPr>
              <a:t>cambiar</a:t>
            </a:r>
            <a:r>
              <a:rPr lang="ca-ES" sz="1200" b="0" i="0" u="none" strike="noStrike" kern="1200" cap="none" dirty="0">
                <a:solidFill>
                  <a:srgbClr val="000000"/>
                </a:solidFill>
                <a:effectLst/>
                <a:latin typeface="Times New Roman"/>
                <a:ea typeface="Times New Roman"/>
                <a:cs typeface="Times New Roman"/>
                <a:sym typeface="Times New Roman"/>
              </a:rPr>
              <a:t> de</a:t>
            </a:r>
            <a:r>
              <a:rPr lang="ca-ES" sz="1200" b="0" i="0" u="none" strike="noStrike" kern="1200" cap="none" baseline="0" dirty="0">
                <a:solidFill>
                  <a:srgbClr val="000000"/>
                </a:solidFill>
                <a:effectLst/>
                <a:latin typeface="Times New Roman"/>
                <a:ea typeface="Times New Roman"/>
                <a:cs typeface="Times New Roman"/>
                <a:sym typeface="Times New Roman"/>
              </a:rPr>
              <a:t> empresa y </a:t>
            </a:r>
            <a:r>
              <a:rPr lang="ca-ES" sz="1200" b="0" i="0" u="none" strike="noStrike" kern="1200" cap="none" baseline="0" dirty="0" err="1">
                <a:solidFill>
                  <a:srgbClr val="000000"/>
                </a:solidFill>
                <a:effectLst/>
                <a:latin typeface="Times New Roman"/>
                <a:ea typeface="Times New Roman"/>
                <a:cs typeface="Times New Roman"/>
                <a:sym typeface="Times New Roman"/>
              </a:rPr>
              <a:t>lugar</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pero</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vemos</a:t>
            </a:r>
            <a:r>
              <a:rPr lang="ca-ES" sz="1200" b="0" i="0" u="none" strike="noStrike" kern="1200" cap="none" baseline="0" dirty="0">
                <a:solidFill>
                  <a:srgbClr val="000000"/>
                </a:solidFill>
                <a:effectLst/>
                <a:latin typeface="Times New Roman"/>
                <a:ea typeface="Times New Roman"/>
                <a:cs typeface="Times New Roman"/>
                <a:sym typeface="Times New Roman"/>
              </a:rPr>
              <a:t> que </a:t>
            </a:r>
            <a:r>
              <a:rPr lang="ca-ES" sz="1200" b="0" i="0" u="none" strike="noStrike" kern="1200" cap="none" baseline="0" dirty="0" err="1">
                <a:solidFill>
                  <a:srgbClr val="000000"/>
                </a:solidFill>
                <a:effectLst/>
                <a:latin typeface="Times New Roman"/>
                <a:ea typeface="Times New Roman"/>
                <a:cs typeface="Times New Roman"/>
                <a:sym typeface="Times New Roman"/>
              </a:rPr>
              <a:t>hay</a:t>
            </a:r>
            <a:r>
              <a:rPr lang="ca-ES" sz="1200" b="0" i="0" u="none" strike="noStrike" kern="1200" cap="none" baseline="0" dirty="0">
                <a:solidFill>
                  <a:srgbClr val="000000"/>
                </a:solidFill>
                <a:effectLst/>
                <a:latin typeface="Times New Roman"/>
                <a:ea typeface="Times New Roman"/>
                <a:cs typeface="Times New Roman"/>
                <a:sym typeface="Times New Roman"/>
              </a:rPr>
              <a:t> una gran </a:t>
            </a:r>
            <a:r>
              <a:rPr lang="ca-ES" sz="1200" b="0" i="0" u="none" strike="noStrike" kern="1200" cap="none" baseline="0" dirty="0" err="1">
                <a:solidFill>
                  <a:srgbClr val="000000"/>
                </a:solidFill>
                <a:effectLst/>
                <a:latin typeface="Times New Roman"/>
                <a:ea typeface="Times New Roman"/>
                <a:cs typeface="Times New Roman"/>
                <a:sym typeface="Times New Roman"/>
              </a:rPr>
              <a:t>aceptación</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parece</a:t>
            </a:r>
            <a:r>
              <a:rPr lang="ca-ES" sz="1200" b="0" i="0" u="none" strike="noStrike" kern="1200" cap="none" baseline="0" dirty="0">
                <a:solidFill>
                  <a:srgbClr val="000000"/>
                </a:solidFill>
                <a:effectLst/>
                <a:latin typeface="Times New Roman"/>
                <a:ea typeface="Times New Roman"/>
                <a:cs typeface="Times New Roman"/>
                <a:sym typeface="Times New Roman"/>
              </a:rPr>
              <a:t> que los </a:t>
            </a:r>
            <a:r>
              <a:rPr lang="ca-ES" sz="1200" b="0" i="0" u="none" strike="noStrike" kern="1200" cap="none" baseline="0" dirty="0" err="1">
                <a:solidFill>
                  <a:srgbClr val="000000"/>
                </a:solidFill>
                <a:effectLst/>
                <a:latin typeface="Times New Roman"/>
                <a:ea typeface="Times New Roman"/>
                <a:cs typeface="Times New Roman"/>
                <a:sym typeface="Times New Roman"/>
              </a:rPr>
              <a:t>niños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vuelven</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muy</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contentos</a:t>
            </a:r>
            <a:r>
              <a:rPr lang="ca-ES" sz="1200" b="0" i="0" u="none" strike="noStrike" kern="1200" cap="none" baseline="0" dirty="0">
                <a:solidFill>
                  <a:srgbClr val="000000"/>
                </a:solidFill>
                <a:effectLst/>
                <a:latin typeface="Times New Roman"/>
                <a:ea typeface="Times New Roman"/>
                <a:cs typeface="Times New Roman"/>
                <a:sym typeface="Times New Roman"/>
              </a:rPr>
              <a:t>. De </a:t>
            </a:r>
            <a:r>
              <a:rPr lang="ca-ES" sz="1200" b="0" i="0" u="none" strike="noStrike" kern="1200" cap="none" baseline="0" dirty="0" err="1">
                <a:solidFill>
                  <a:srgbClr val="000000"/>
                </a:solidFill>
                <a:effectLst/>
                <a:latin typeface="Times New Roman"/>
                <a:ea typeface="Times New Roman"/>
                <a:cs typeface="Times New Roman"/>
                <a:sym typeface="Times New Roman"/>
              </a:rPr>
              <a:t>todas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formas</a:t>
            </a:r>
            <a:r>
              <a:rPr lang="ca-ES" sz="1200" b="0" i="0" u="none" strike="noStrike" kern="1200" cap="none" baseline="0" dirty="0">
                <a:solidFill>
                  <a:srgbClr val="000000"/>
                </a:solidFill>
                <a:effectLst/>
                <a:latin typeface="Times New Roman"/>
                <a:ea typeface="Times New Roman"/>
                <a:cs typeface="Times New Roman"/>
                <a:sym typeface="Times New Roman"/>
              </a:rPr>
              <a:t>  el AMPA </a:t>
            </a:r>
            <a:r>
              <a:rPr lang="ca-ES" sz="1200" b="0" i="0" u="none" strike="noStrike" kern="1200" cap="none" baseline="0" dirty="0" err="1">
                <a:solidFill>
                  <a:srgbClr val="000000"/>
                </a:solidFill>
                <a:effectLst/>
                <a:latin typeface="Times New Roman"/>
                <a:ea typeface="Times New Roman"/>
                <a:cs typeface="Times New Roman"/>
                <a:sym typeface="Times New Roman"/>
              </a:rPr>
              <a:t>está</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abierto</a:t>
            </a:r>
            <a:r>
              <a:rPr lang="ca-ES" sz="1200" b="0" i="0" u="none" strike="noStrike" kern="1200" cap="none" baseline="0" dirty="0">
                <a:solidFill>
                  <a:srgbClr val="000000"/>
                </a:solidFill>
                <a:effectLst/>
                <a:latin typeface="Times New Roman"/>
                <a:ea typeface="Times New Roman"/>
                <a:cs typeface="Times New Roman"/>
                <a:sym typeface="Times New Roman"/>
              </a:rPr>
              <a:t> a </a:t>
            </a:r>
            <a:r>
              <a:rPr lang="ca-ES" sz="1200" b="0" i="0" u="none" strike="noStrike" kern="1200" cap="none" baseline="0" dirty="0" err="1">
                <a:solidFill>
                  <a:srgbClr val="000000"/>
                </a:solidFill>
                <a:effectLst/>
                <a:latin typeface="Times New Roman"/>
                <a:ea typeface="Times New Roman"/>
                <a:cs typeface="Times New Roman"/>
                <a:sym typeface="Times New Roman"/>
              </a:rPr>
              <a:t>nuevas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propuestas</a:t>
            </a:r>
            <a:r>
              <a:rPr lang="ca-ES" sz="1200" b="0" i="0" u="none" strike="noStrike" kern="1200" cap="none" baseline="0" dirty="0">
                <a:solidFill>
                  <a:srgbClr val="000000"/>
                </a:solidFill>
                <a:effectLst/>
                <a:latin typeface="Times New Roman"/>
                <a:ea typeface="Times New Roman"/>
                <a:cs typeface="Times New Roman"/>
                <a:sym typeface="Times New Roman"/>
              </a:rPr>
              <a:t> de </a:t>
            </a:r>
            <a:r>
              <a:rPr lang="ca-ES" sz="1200" b="0" i="0" u="none" strike="noStrike" kern="1200" cap="none" baseline="0" dirty="0" err="1">
                <a:solidFill>
                  <a:srgbClr val="000000"/>
                </a:solidFill>
                <a:effectLst/>
                <a:latin typeface="Times New Roman"/>
                <a:ea typeface="Times New Roman"/>
                <a:cs typeface="Times New Roman"/>
                <a:sym typeface="Times New Roman"/>
              </a:rPr>
              <a:t>cambio</a:t>
            </a:r>
            <a:r>
              <a:rPr lang="ca-ES" sz="1200" b="0" i="0" u="none" strike="noStrike" kern="1200" cap="none" baseline="0" dirty="0">
                <a:solidFill>
                  <a:srgbClr val="000000"/>
                </a:solidFill>
                <a:effectLst/>
                <a:latin typeface="Times New Roman"/>
                <a:ea typeface="Times New Roman"/>
                <a:cs typeface="Times New Roman"/>
                <a:sym typeface="Times New Roman"/>
              </a:rPr>
              <a:t> que </a:t>
            </a:r>
            <a:r>
              <a:rPr lang="ca-ES" sz="1200" b="0" i="0" u="none" strike="noStrike" kern="1200" cap="none" baseline="0" dirty="0" err="1">
                <a:solidFill>
                  <a:srgbClr val="000000"/>
                </a:solidFill>
                <a:effectLst/>
                <a:latin typeface="Times New Roman"/>
                <a:ea typeface="Times New Roman"/>
                <a:cs typeface="Times New Roman"/>
                <a:sym typeface="Times New Roman"/>
              </a:rPr>
              <a:t>podrían</a:t>
            </a:r>
            <a:r>
              <a:rPr lang="ca-ES" sz="1200" b="0" i="0" u="none" strike="noStrike" kern="1200" cap="none" baseline="0" dirty="0">
                <a:solidFill>
                  <a:srgbClr val="000000"/>
                </a:solidFill>
                <a:effectLst/>
                <a:latin typeface="Times New Roman"/>
                <a:ea typeface="Times New Roman"/>
                <a:cs typeface="Times New Roman"/>
                <a:sym typeface="Times New Roman"/>
              </a:rPr>
              <a:t> ser </a:t>
            </a:r>
            <a:r>
              <a:rPr lang="ca-ES" sz="1200" b="0" i="0" u="none" strike="noStrike" kern="1200" cap="none" baseline="0" dirty="0" err="1">
                <a:solidFill>
                  <a:srgbClr val="000000"/>
                </a:solidFill>
                <a:effectLst/>
                <a:latin typeface="Times New Roman"/>
                <a:ea typeface="Times New Roman"/>
                <a:cs typeface="Times New Roman"/>
                <a:sym typeface="Times New Roman"/>
              </a:rPr>
              <a:t>valorados</a:t>
            </a:r>
            <a:r>
              <a:rPr lang="ca-ES" sz="1200" b="0" i="0" u="none" strike="noStrike" kern="1200" cap="none" baseline="0" dirty="0">
                <a:solidFill>
                  <a:srgbClr val="000000"/>
                </a:solidFill>
                <a:effectLst/>
                <a:latin typeface="Times New Roman"/>
                <a:ea typeface="Times New Roman"/>
                <a:cs typeface="Times New Roman"/>
                <a:sym typeface="Times New Roman"/>
              </a:rPr>
              <a:t>.</a:t>
            </a:r>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21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55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marL="0" marR="0" indent="0" algn="l" defTabSz="914400" rtl="0" eaLnBrk="1" fontAlgn="base" latinLnBrk="0" hangingPunct="1">
              <a:lnSpc>
                <a:spcPct val="100000"/>
              </a:lnSpc>
              <a:spcBef>
                <a:spcPts val="360"/>
              </a:spcBef>
              <a:spcAft>
                <a:spcPts val="0"/>
              </a:spcAft>
              <a:buClrTx/>
              <a:buSzTx/>
              <a:buFontTx/>
              <a:buNone/>
              <a:tabLst/>
              <a:defRPr/>
            </a:pPr>
            <a:r>
              <a:rPr lang="ca-ES" sz="1200" b="0" i="0" u="none" strike="noStrike" kern="1200" cap="none" dirty="0">
                <a:solidFill>
                  <a:srgbClr val="000000"/>
                </a:solidFill>
                <a:effectLst/>
                <a:latin typeface="Times New Roman"/>
                <a:ea typeface="Times New Roman"/>
                <a:cs typeface="Times New Roman"/>
                <a:sym typeface="Times New Roman"/>
              </a:rPr>
              <a:t>1- </a:t>
            </a:r>
            <a:r>
              <a:rPr lang="ca-ES" sz="1200" b="0" i="0" u="none" strike="noStrike" kern="1200" cap="none" dirty="0" err="1">
                <a:solidFill>
                  <a:srgbClr val="000000"/>
                </a:solidFill>
                <a:effectLst/>
                <a:latin typeface="Times New Roman"/>
                <a:ea typeface="Times New Roman"/>
                <a:cs typeface="Times New Roman"/>
                <a:sym typeface="Times New Roman"/>
              </a:rPr>
              <a:t>Desde</a:t>
            </a:r>
            <a:r>
              <a:rPr lang="ca-ES" sz="1200" b="0" i="0" u="none" strike="noStrike" kern="1200" cap="none" baseline="0" dirty="0">
                <a:solidFill>
                  <a:srgbClr val="000000"/>
                </a:solidFill>
                <a:effectLst/>
                <a:latin typeface="Times New Roman"/>
                <a:ea typeface="Times New Roman"/>
                <a:cs typeface="Times New Roman"/>
                <a:sym typeface="Times New Roman"/>
              </a:rPr>
              <a:t> AMPA se </a:t>
            </a:r>
            <a:r>
              <a:rPr lang="ca-ES" sz="1200" b="0" i="0" u="none" strike="noStrike" kern="1200" cap="none" baseline="0" dirty="0" err="1">
                <a:solidFill>
                  <a:srgbClr val="000000"/>
                </a:solidFill>
                <a:effectLst/>
                <a:latin typeface="Times New Roman"/>
                <a:ea typeface="Times New Roman"/>
                <a:cs typeface="Times New Roman"/>
                <a:sym typeface="Times New Roman"/>
              </a:rPr>
              <a:t>presentó</a:t>
            </a:r>
            <a:r>
              <a:rPr lang="ca-ES" sz="1200" b="0" i="0" u="none" strike="noStrike" kern="1200" cap="none" baseline="0" dirty="0">
                <a:solidFill>
                  <a:srgbClr val="000000"/>
                </a:solidFill>
                <a:effectLst/>
                <a:latin typeface="Times New Roman"/>
                <a:ea typeface="Times New Roman"/>
                <a:cs typeface="Times New Roman"/>
                <a:sym typeface="Times New Roman"/>
              </a:rPr>
              <a:t> el </a:t>
            </a:r>
            <a:r>
              <a:rPr lang="ca-ES" sz="1200" b="0" i="0" u="none" strike="noStrike" kern="1200" cap="none" baseline="0" dirty="0" err="1">
                <a:solidFill>
                  <a:srgbClr val="000000"/>
                </a:solidFill>
                <a:effectLst/>
                <a:latin typeface="Times New Roman"/>
                <a:ea typeface="Times New Roman"/>
                <a:cs typeface="Times New Roman"/>
                <a:sym typeface="Times New Roman"/>
              </a:rPr>
              <a:t>proyecto</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it-IT" b="1" dirty="0"/>
              <a:t>PICTOGRAMES A LA MEVA CIUTAT-</a:t>
            </a:r>
            <a:r>
              <a:rPr lang="it-IT" b="0" baseline="0" dirty="0"/>
              <a:t> al ayuntamiento. Dejaremos en el facebook un link donde poder visualizar el proyecto.</a:t>
            </a:r>
            <a:r>
              <a:rPr lang="it-IT" dirty="0"/>
              <a:t/>
            </a:r>
            <a:br>
              <a:rPr lang="it-IT" dirty="0"/>
            </a:br>
            <a:endParaRPr lang="ca-ES" sz="1200" b="0" i="0" u="none" strike="noStrike" kern="1200" cap="none" dirty="0">
              <a:solidFill>
                <a:srgbClr val="000000"/>
              </a:solidFill>
              <a:effectLst/>
              <a:latin typeface="Times New Roman"/>
              <a:ea typeface="Times New Roman"/>
              <a:cs typeface="Times New Roman"/>
              <a:sym typeface="Times New Roman"/>
            </a:endParaRPr>
          </a:p>
          <a:p>
            <a:pPr fontAlgn="base"/>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578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marL="0" marR="0" indent="0" algn="l" defTabSz="914400" rtl="0" eaLnBrk="1" fontAlgn="base" latinLnBrk="0" hangingPunct="1">
              <a:lnSpc>
                <a:spcPct val="100000"/>
              </a:lnSpc>
              <a:spcBef>
                <a:spcPts val="360"/>
              </a:spcBef>
              <a:spcAft>
                <a:spcPts val="0"/>
              </a:spcAft>
              <a:buClrTx/>
              <a:buSzTx/>
              <a:buFontTx/>
              <a:buNone/>
              <a:tabLst/>
              <a:defRPr/>
            </a:pPr>
            <a:r>
              <a:rPr lang="ca-ES" sz="1200" b="0" i="0" u="none" strike="noStrike" kern="1200" cap="none" dirty="0">
                <a:solidFill>
                  <a:srgbClr val="000000"/>
                </a:solidFill>
                <a:effectLst/>
                <a:latin typeface="Times New Roman"/>
                <a:ea typeface="Times New Roman"/>
                <a:cs typeface="Times New Roman"/>
                <a:sym typeface="Times New Roman"/>
              </a:rPr>
              <a:t>1- </a:t>
            </a:r>
            <a:r>
              <a:rPr lang="es-ES" sz="1200" b="0" i="0" u="none" strike="noStrike" kern="1200" cap="none" dirty="0">
                <a:solidFill>
                  <a:srgbClr val="000000"/>
                </a:solidFill>
                <a:effectLst/>
                <a:latin typeface="Times New Roman"/>
                <a:ea typeface="Times New Roman"/>
                <a:cs typeface="Times New Roman"/>
                <a:sym typeface="Times New Roman"/>
              </a:rPr>
              <a:t>El AMPA trabaja</a:t>
            </a:r>
            <a:r>
              <a:rPr lang="es-ES" sz="1200" b="0" i="0" u="none" strike="noStrike" kern="1200" cap="none" baseline="0" dirty="0">
                <a:solidFill>
                  <a:srgbClr val="000000"/>
                </a:solidFill>
                <a:effectLst/>
                <a:latin typeface="Times New Roman"/>
                <a:ea typeface="Times New Roman"/>
                <a:cs typeface="Times New Roman"/>
                <a:sym typeface="Times New Roman"/>
              </a:rPr>
              <a:t> con la escuela para hacerla más participativa para padres y puedan participar de la educación de sus hijos. Se han hecho </a:t>
            </a:r>
            <a:r>
              <a:rPr lang="es-ES" sz="1200" b="0" i="0" u="none" strike="noStrike" kern="1200" cap="none" baseline="0" dirty="0" err="1">
                <a:solidFill>
                  <a:srgbClr val="000000"/>
                </a:solidFill>
                <a:effectLst/>
                <a:latin typeface="Times New Roman"/>
                <a:ea typeface="Times New Roman"/>
                <a:cs typeface="Times New Roman"/>
                <a:sym typeface="Times New Roman"/>
              </a:rPr>
              <a:t>sesones</a:t>
            </a:r>
            <a:r>
              <a:rPr lang="es-ES" sz="1200" b="0" i="0" u="none" strike="noStrike" kern="1200" cap="none" baseline="0" dirty="0">
                <a:solidFill>
                  <a:srgbClr val="000000"/>
                </a:solidFill>
                <a:effectLst/>
                <a:latin typeface="Times New Roman"/>
                <a:ea typeface="Times New Roman"/>
                <a:cs typeface="Times New Roman"/>
                <a:sym typeface="Times New Roman"/>
              </a:rPr>
              <a:t> de padres de cuentacuentos, padres han explicado profesiones …. </a:t>
            </a:r>
            <a:endParaRPr lang="ca-ES" sz="1200" b="0" i="0" u="none" strike="noStrike" kern="1200" cap="none" dirty="0">
              <a:solidFill>
                <a:srgbClr val="000000"/>
              </a:solidFill>
              <a:effectLst/>
              <a:latin typeface="Times New Roman"/>
              <a:ea typeface="Times New Roman"/>
              <a:cs typeface="Times New Roman"/>
              <a:sym typeface="Times New Roman"/>
            </a:endParaRPr>
          </a:p>
          <a:p>
            <a:pPr fontAlgn="base"/>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27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r>
              <a:rPr lang="es-ES" dirty="0"/>
              <a:t> 1- Este año como novedad tenemos la comisión</a:t>
            </a:r>
            <a:r>
              <a:rPr lang="es-ES" baseline="0" dirty="0"/>
              <a:t> de educación especial. Aprovechamos para dar la bienvenida a Silvia Lozano de Pablo.</a:t>
            </a:r>
          </a:p>
          <a:p>
            <a:pPr lvl="0">
              <a:spcBef>
                <a:spcPts val="0"/>
              </a:spcBef>
              <a:buNone/>
            </a:pPr>
            <a:r>
              <a:rPr lang="es-ES" baseline="0" dirty="0"/>
              <a:t>2- Seguimos con el grupo de difusión AMPA que comenzamos durante el curso anterior. Queriendo dejar claro que es un grupo de padres voluntarios que se ofrecen para la difusión de noticias, ideas, exposiciones ,AMPA-PADRES , con independencia absoluta de la dirección escolar.</a:t>
            </a:r>
            <a:endParaRPr dirty="0"/>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r>
              <a:rPr lang="es-ES" dirty="0"/>
              <a:t>1- Este</a:t>
            </a:r>
            <a:r>
              <a:rPr lang="es-ES" baseline="0" dirty="0"/>
              <a:t> año como novedad hemos ofrecido Futbol </a:t>
            </a:r>
            <a:r>
              <a:rPr lang="es-ES" baseline="0" dirty="0" err="1"/>
              <a:t>Flag</a:t>
            </a:r>
            <a:r>
              <a:rPr lang="es-ES" baseline="0" dirty="0"/>
              <a:t>, Teatro, Defensa Personal y Circo. La novedad es que se pidieron las preinscripciones en junio para mejor organización al principio de curso. A partir de esa fecha se hablaría directamente con la empresa. Esta opción se ha realizado para intentara cerrar los grupos y que los padres sea mejor la organización a principios de curso.</a:t>
            </a:r>
          </a:p>
          <a:p>
            <a:pPr lvl="0">
              <a:spcBef>
                <a:spcPts val="0"/>
              </a:spcBef>
              <a:buNone/>
            </a:pPr>
            <a:r>
              <a:rPr lang="es-ES" baseline="0" dirty="0"/>
              <a:t>2- El futbol </a:t>
            </a:r>
            <a:r>
              <a:rPr lang="es-ES" baseline="0" dirty="0" err="1"/>
              <a:t>Flag</a:t>
            </a:r>
            <a:r>
              <a:rPr lang="es-ES" baseline="0" dirty="0"/>
              <a:t>, el ingles de método comunicativo no han salido por número de niños.  </a:t>
            </a:r>
          </a:p>
          <a:p>
            <a:pPr lvl="0">
              <a:spcBef>
                <a:spcPts val="0"/>
              </a:spcBef>
              <a:buNone/>
            </a:pPr>
            <a:r>
              <a:rPr lang="es-ES" baseline="0" dirty="0"/>
              <a:t>3- Se está valorando con las diferentes empresas participativas la posibilidad  de un descuento al socio de AMPA en la cuota de la actividad </a:t>
            </a:r>
          </a:p>
          <a:p>
            <a:pPr lvl="0">
              <a:spcBef>
                <a:spcPts val="0"/>
              </a:spcBef>
              <a:buNone/>
            </a:pPr>
            <a:endParaRPr dirty="0"/>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r>
              <a:rPr lang="ca-ES" sz="1200" b="0" i="0" u="none" strike="noStrike" kern="1200" cap="none" dirty="0">
                <a:solidFill>
                  <a:srgbClr val="000000"/>
                </a:solidFill>
                <a:effectLst/>
                <a:latin typeface="Times New Roman"/>
                <a:ea typeface="Times New Roman"/>
                <a:cs typeface="Times New Roman"/>
                <a:sym typeface="Times New Roman"/>
              </a:rPr>
              <a:t>1- Para este </a:t>
            </a:r>
            <a:r>
              <a:rPr lang="ca-ES" sz="1200" b="0" i="0" u="none" strike="noStrike" kern="1200" cap="none" dirty="0" err="1">
                <a:solidFill>
                  <a:srgbClr val="000000"/>
                </a:solidFill>
                <a:effectLst/>
                <a:latin typeface="Times New Roman"/>
                <a:ea typeface="Times New Roman"/>
                <a:cs typeface="Times New Roman"/>
                <a:sym typeface="Times New Roman"/>
              </a:rPr>
              <a:t>año</a:t>
            </a:r>
            <a:r>
              <a:rPr lang="ca-ES" sz="1200" b="0" i="0" u="none" strike="noStrike" kern="1200" cap="none" dirty="0">
                <a:solidFill>
                  <a:srgbClr val="000000"/>
                </a:solidFill>
                <a:effectLst/>
                <a:latin typeface="Times New Roman"/>
                <a:ea typeface="Times New Roman"/>
                <a:cs typeface="Times New Roman"/>
                <a:sym typeface="Times New Roman"/>
              </a:rPr>
              <a:t> </a:t>
            </a:r>
            <a:r>
              <a:rPr lang="ca-ES" sz="1200" b="0" i="0" u="none" strike="noStrike" kern="1200" cap="none" dirty="0" err="1">
                <a:solidFill>
                  <a:srgbClr val="000000"/>
                </a:solidFill>
                <a:effectLst/>
                <a:latin typeface="Times New Roman"/>
                <a:ea typeface="Times New Roman"/>
                <a:cs typeface="Times New Roman"/>
                <a:sym typeface="Times New Roman"/>
              </a:rPr>
              <a:t>estas</a:t>
            </a:r>
            <a:r>
              <a:rPr lang="ca-ES" sz="1200" b="0" i="0" u="none" strike="noStrike" kern="1200" cap="none" dirty="0">
                <a:solidFill>
                  <a:srgbClr val="000000"/>
                </a:solidFill>
                <a:effectLst/>
                <a:latin typeface="Times New Roman"/>
                <a:ea typeface="Times New Roman"/>
                <a:cs typeface="Times New Roman"/>
                <a:sym typeface="Times New Roman"/>
              </a:rPr>
              <a:t> son de</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momento</a:t>
            </a:r>
            <a:r>
              <a:rPr lang="ca-ES" sz="1200" b="0" i="0" u="none" strike="noStrike" kern="1200" cap="none" baseline="0" dirty="0">
                <a:solidFill>
                  <a:srgbClr val="000000"/>
                </a:solidFill>
                <a:effectLst/>
                <a:latin typeface="Times New Roman"/>
                <a:ea typeface="Times New Roman"/>
                <a:cs typeface="Times New Roman"/>
                <a:sym typeface="Times New Roman"/>
              </a:rPr>
              <a:t> las tasques </a:t>
            </a:r>
            <a:r>
              <a:rPr lang="ca-ES" sz="1200" b="0" i="0" u="none" strike="noStrike" kern="1200" cap="none" baseline="0" dirty="0" err="1">
                <a:solidFill>
                  <a:srgbClr val="000000"/>
                </a:solidFill>
                <a:effectLst/>
                <a:latin typeface="Times New Roman"/>
                <a:ea typeface="Times New Roman"/>
                <a:cs typeface="Times New Roman"/>
                <a:sym typeface="Times New Roman"/>
              </a:rPr>
              <a:t>aprobadas</a:t>
            </a:r>
            <a:r>
              <a:rPr lang="ca-ES" sz="1200" b="0" i="0" u="none" strike="noStrike" kern="1200" cap="none" baseline="0" dirty="0">
                <a:solidFill>
                  <a:srgbClr val="000000"/>
                </a:solidFill>
                <a:effectLst/>
                <a:latin typeface="Times New Roman"/>
                <a:ea typeface="Times New Roman"/>
                <a:cs typeface="Times New Roman"/>
                <a:sym typeface="Times New Roman"/>
              </a:rPr>
              <a:t>, </a:t>
            </a:r>
          </a:p>
          <a:p>
            <a:pPr fontAlgn="base"/>
            <a:r>
              <a:rPr lang="ca-ES" sz="1200" b="0" i="0" u="none" strike="noStrike" kern="1200" cap="none" baseline="0" dirty="0">
                <a:solidFill>
                  <a:srgbClr val="000000"/>
                </a:solidFill>
                <a:effectLst/>
                <a:latin typeface="Times New Roman"/>
                <a:ea typeface="Times New Roman"/>
                <a:cs typeface="Times New Roman"/>
                <a:sym typeface="Times New Roman"/>
              </a:rPr>
              <a:t>2- </a:t>
            </a:r>
            <a:r>
              <a:rPr lang="ca-ES" sz="1200" b="0" i="0" u="none" strike="noStrike" kern="1200" cap="none" baseline="0" dirty="0" err="1">
                <a:solidFill>
                  <a:srgbClr val="000000"/>
                </a:solidFill>
                <a:effectLst/>
                <a:latin typeface="Times New Roman"/>
                <a:ea typeface="Times New Roman"/>
                <a:cs typeface="Times New Roman"/>
                <a:sym typeface="Times New Roman"/>
              </a:rPr>
              <a:t>Pero</a:t>
            </a:r>
            <a:r>
              <a:rPr lang="ca-ES" sz="1200" b="0" i="0" u="none" strike="noStrike" kern="1200" cap="none" baseline="0" dirty="0">
                <a:solidFill>
                  <a:srgbClr val="000000"/>
                </a:solidFill>
                <a:effectLst/>
                <a:latin typeface="Times New Roman"/>
                <a:ea typeface="Times New Roman"/>
                <a:cs typeface="Times New Roman"/>
                <a:sym typeface="Times New Roman"/>
              </a:rPr>
              <a:t> no </a:t>
            </a:r>
            <a:r>
              <a:rPr lang="ca-ES" sz="1200" b="0" i="0" u="none" strike="noStrike" kern="1200" cap="none" baseline="0" dirty="0" err="1">
                <a:solidFill>
                  <a:srgbClr val="000000"/>
                </a:solidFill>
                <a:effectLst/>
                <a:latin typeface="Times New Roman"/>
                <a:ea typeface="Times New Roman"/>
                <a:cs typeface="Times New Roman"/>
                <a:sym typeface="Times New Roman"/>
              </a:rPr>
              <a:t>serán</a:t>
            </a:r>
            <a:r>
              <a:rPr lang="ca-ES" sz="1200" b="0" i="0" u="none" strike="noStrike" kern="1200" cap="none" baseline="0" dirty="0">
                <a:solidFill>
                  <a:srgbClr val="000000"/>
                </a:solidFill>
                <a:effectLst/>
                <a:latin typeface="Times New Roman"/>
                <a:ea typeface="Times New Roman"/>
                <a:cs typeface="Times New Roman"/>
                <a:sym typeface="Times New Roman"/>
              </a:rPr>
              <a:t> las </a:t>
            </a:r>
            <a:r>
              <a:rPr lang="ca-ES" sz="1200" b="0" i="0" u="none" strike="noStrike" kern="1200" cap="none" baseline="0" dirty="0" err="1">
                <a:solidFill>
                  <a:srgbClr val="000000"/>
                </a:solidFill>
                <a:effectLst/>
                <a:latin typeface="Times New Roman"/>
                <a:ea typeface="Times New Roman"/>
                <a:cs typeface="Times New Roman"/>
                <a:sym typeface="Times New Roman"/>
              </a:rPr>
              <a:t>únicas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puesto</a:t>
            </a:r>
            <a:r>
              <a:rPr lang="ca-ES" sz="1200" b="0" i="0" u="none" strike="noStrike" kern="1200" cap="none" baseline="0" dirty="0">
                <a:solidFill>
                  <a:srgbClr val="000000"/>
                </a:solidFill>
                <a:effectLst/>
                <a:latin typeface="Times New Roman"/>
                <a:ea typeface="Times New Roman"/>
                <a:cs typeface="Times New Roman"/>
                <a:sym typeface="Times New Roman"/>
              </a:rPr>
              <a:t> que </a:t>
            </a:r>
            <a:r>
              <a:rPr lang="ca-ES" sz="1200" b="0" i="0" u="none" strike="noStrike" kern="1200" cap="none" baseline="0" dirty="0" err="1">
                <a:solidFill>
                  <a:srgbClr val="000000"/>
                </a:solidFill>
                <a:effectLst/>
                <a:latin typeface="Times New Roman"/>
                <a:ea typeface="Times New Roman"/>
                <a:cs typeface="Times New Roman"/>
                <a:sym typeface="Times New Roman"/>
              </a:rPr>
              <a:t>tenemos</a:t>
            </a:r>
            <a:r>
              <a:rPr lang="ca-ES" sz="1200" b="0" i="0" u="none" strike="noStrike" kern="1200" cap="none" baseline="0" dirty="0">
                <a:solidFill>
                  <a:srgbClr val="000000"/>
                </a:solidFill>
                <a:effectLst/>
                <a:latin typeface="Times New Roman"/>
                <a:ea typeface="Times New Roman"/>
                <a:cs typeface="Times New Roman"/>
                <a:sym typeface="Times New Roman"/>
              </a:rPr>
              <a:t> en </a:t>
            </a:r>
            <a:r>
              <a:rPr lang="ca-ES" sz="1200" b="0" i="0" u="none" strike="noStrike" kern="1200" cap="none" baseline="0" dirty="0" err="1">
                <a:solidFill>
                  <a:srgbClr val="000000"/>
                </a:solidFill>
                <a:effectLst/>
                <a:latin typeface="Times New Roman"/>
                <a:ea typeface="Times New Roman"/>
                <a:cs typeface="Times New Roman"/>
                <a:sym typeface="Times New Roman"/>
              </a:rPr>
              <a:t>proyecto</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dentro</a:t>
            </a:r>
            <a:r>
              <a:rPr lang="ca-ES" sz="1200" b="0" i="0" u="none" strike="noStrike" kern="1200" cap="none" baseline="0" dirty="0">
                <a:solidFill>
                  <a:srgbClr val="000000"/>
                </a:solidFill>
                <a:effectLst/>
                <a:latin typeface="Times New Roman"/>
                <a:ea typeface="Times New Roman"/>
                <a:cs typeface="Times New Roman"/>
                <a:sym typeface="Times New Roman"/>
              </a:rPr>
              <a:t> de un cicle de </a:t>
            </a:r>
            <a:r>
              <a:rPr lang="ca-ES" sz="1200" b="0" i="0" u="none" strike="noStrike" kern="1200" cap="none" baseline="0" dirty="0" err="1">
                <a:solidFill>
                  <a:srgbClr val="000000"/>
                </a:solidFill>
                <a:effectLst/>
                <a:latin typeface="Times New Roman"/>
                <a:ea typeface="Times New Roman"/>
                <a:cs typeface="Times New Roman"/>
                <a:sym typeface="Times New Roman"/>
              </a:rPr>
              <a:t>psicología</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coaching</a:t>
            </a:r>
            <a:r>
              <a:rPr lang="ca-ES" sz="1200" b="0" i="0" u="none" strike="noStrike" kern="1200" cap="none" baseline="0" dirty="0">
                <a:solidFill>
                  <a:srgbClr val="000000"/>
                </a:solidFill>
                <a:effectLst/>
                <a:latin typeface="Times New Roman"/>
                <a:ea typeface="Times New Roman"/>
                <a:cs typeface="Times New Roman"/>
                <a:sym typeface="Times New Roman"/>
              </a:rPr>
              <a:t> aplicada a la vida </a:t>
            </a:r>
            <a:r>
              <a:rPr lang="ca-ES" sz="1200" b="0" i="0" u="none" strike="noStrike" kern="1200" cap="none" baseline="0" dirty="0" err="1">
                <a:solidFill>
                  <a:srgbClr val="000000"/>
                </a:solidFill>
                <a:effectLst/>
                <a:latin typeface="Times New Roman"/>
                <a:ea typeface="Times New Roman"/>
                <a:cs typeface="Times New Roman"/>
                <a:sym typeface="Times New Roman"/>
              </a:rPr>
              <a:t>diaría</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conferencias</a:t>
            </a:r>
            <a:r>
              <a:rPr lang="ca-ES" sz="1200" b="0" i="0" u="none" strike="noStrike" kern="1200" cap="none" baseline="0" dirty="0">
                <a:solidFill>
                  <a:srgbClr val="000000"/>
                </a:solidFill>
                <a:effectLst/>
                <a:latin typeface="Times New Roman"/>
                <a:ea typeface="Times New Roman"/>
                <a:cs typeface="Times New Roman"/>
                <a:sym typeface="Times New Roman"/>
              </a:rPr>
              <a:t> tales como,  “ Como ser </a:t>
            </a:r>
            <a:r>
              <a:rPr lang="ca-ES" sz="1200" b="0" i="0" u="none" strike="noStrike" kern="1200" cap="none" baseline="0" dirty="0" err="1">
                <a:solidFill>
                  <a:srgbClr val="000000"/>
                </a:solidFill>
                <a:effectLst/>
                <a:latin typeface="Times New Roman"/>
                <a:ea typeface="Times New Roman"/>
                <a:cs typeface="Times New Roman"/>
                <a:sym typeface="Times New Roman"/>
              </a:rPr>
              <a:t>madre</a:t>
            </a:r>
            <a:r>
              <a:rPr lang="ca-ES" sz="1200" b="0" i="0" u="none" strike="noStrike" kern="1200" cap="none" baseline="0" dirty="0">
                <a:solidFill>
                  <a:srgbClr val="000000"/>
                </a:solidFill>
                <a:effectLst/>
                <a:latin typeface="Times New Roman"/>
                <a:ea typeface="Times New Roman"/>
                <a:cs typeface="Times New Roman"/>
                <a:sym typeface="Times New Roman"/>
              </a:rPr>
              <a:t> o </a:t>
            </a:r>
            <a:r>
              <a:rPr lang="ca-ES" sz="1200" b="0" i="0" u="none" strike="noStrike" kern="1200" cap="none" baseline="0" dirty="0" err="1">
                <a:solidFill>
                  <a:srgbClr val="000000"/>
                </a:solidFill>
                <a:effectLst/>
                <a:latin typeface="Times New Roman"/>
                <a:ea typeface="Times New Roman"/>
                <a:cs typeface="Times New Roman"/>
                <a:sym typeface="Times New Roman"/>
              </a:rPr>
              <a:t>padre</a:t>
            </a:r>
            <a:r>
              <a:rPr lang="ca-ES" sz="1200" b="0" i="0" u="none" strike="noStrike" kern="1200" cap="none" baseline="0" dirty="0">
                <a:solidFill>
                  <a:srgbClr val="000000"/>
                </a:solidFill>
                <a:effectLst/>
                <a:latin typeface="Times New Roman"/>
                <a:ea typeface="Times New Roman"/>
                <a:cs typeface="Times New Roman"/>
                <a:sym typeface="Times New Roman"/>
              </a:rPr>
              <a:t> y no </a:t>
            </a:r>
            <a:r>
              <a:rPr lang="ca-ES" sz="1200" b="0" i="0" u="none" strike="noStrike" kern="1200" cap="none" baseline="0" dirty="0" err="1">
                <a:solidFill>
                  <a:srgbClr val="000000"/>
                </a:solidFill>
                <a:effectLst/>
                <a:latin typeface="Times New Roman"/>
                <a:ea typeface="Times New Roman"/>
                <a:cs typeface="Times New Roman"/>
                <a:sym typeface="Times New Roman"/>
              </a:rPr>
              <a:t>desquiciarte</a:t>
            </a:r>
            <a:r>
              <a:rPr lang="ca-ES" sz="1200" b="0" i="0" u="none" strike="noStrike" kern="1200" cap="none" baseline="0" dirty="0">
                <a:solidFill>
                  <a:srgbClr val="000000"/>
                </a:solidFill>
                <a:effectLst/>
                <a:latin typeface="Times New Roman"/>
                <a:ea typeface="Times New Roman"/>
                <a:cs typeface="Times New Roman"/>
                <a:sym typeface="Times New Roman"/>
              </a:rPr>
              <a:t> en el intento”, “ </a:t>
            </a:r>
            <a:r>
              <a:rPr lang="ca-ES" sz="1200" b="0" i="0" u="none" strike="noStrike" kern="1200" cap="none" baseline="0" dirty="0" err="1">
                <a:solidFill>
                  <a:srgbClr val="000000"/>
                </a:solidFill>
                <a:effectLst/>
                <a:latin typeface="Times New Roman"/>
                <a:ea typeface="Times New Roman"/>
                <a:cs typeface="Times New Roman"/>
                <a:sym typeface="Times New Roman"/>
              </a:rPr>
              <a:t>Cómo</a:t>
            </a:r>
            <a:r>
              <a:rPr lang="ca-ES" sz="1200" b="0" i="0" u="none" strike="noStrike" kern="1200" cap="none" baseline="0" dirty="0">
                <a:solidFill>
                  <a:srgbClr val="000000"/>
                </a:solidFill>
                <a:effectLst/>
                <a:latin typeface="Times New Roman"/>
                <a:ea typeface="Times New Roman"/>
                <a:cs typeface="Times New Roman"/>
                <a:sym typeface="Times New Roman"/>
              </a:rPr>
              <a:t> ser </a:t>
            </a:r>
            <a:r>
              <a:rPr lang="ca-ES" sz="1200" b="0" i="0" u="none" strike="noStrike" kern="1200" cap="none" baseline="0" dirty="0" err="1">
                <a:solidFill>
                  <a:srgbClr val="000000"/>
                </a:solidFill>
                <a:effectLst/>
                <a:latin typeface="Times New Roman"/>
                <a:ea typeface="Times New Roman"/>
                <a:cs typeface="Times New Roman"/>
                <a:sym typeface="Times New Roman"/>
              </a:rPr>
              <a:t>feliz</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mientras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educas</a:t>
            </a:r>
            <a:r>
              <a:rPr lang="ca-ES" sz="1200" b="0" i="0" u="none" strike="noStrike" kern="1200" cap="none" baseline="0" dirty="0">
                <a:solidFill>
                  <a:srgbClr val="000000"/>
                </a:solidFill>
                <a:effectLst/>
                <a:latin typeface="Times New Roman"/>
                <a:ea typeface="Times New Roman"/>
                <a:cs typeface="Times New Roman"/>
                <a:sym typeface="Times New Roman"/>
              </a:rPr>
              <a:t> a tus </a:t>
            </a:r>
            <a:r>
              <a:rPr lang="ca-ES" sz="1200" b="0" i="0" u="none" strike="noStrike" kern="1200" cap="none" baseline="0" dirty="0" err="1">
                <a:solidFill>
                  <a:srgbClr val="000000"/>
                </a:solidFill>
                <a:effectLst/>
                <a:latin typeface="Times New Roman"/>
                <a:ea typeface="Times New Roman"/>
                <a:cs typeface="Times New Roman"/>
                <a:sym typeface="Times New Roman"/>
              </a:rPr>
              <a:t>hijos</a:t>
            </a:r>
            <a:r>
              <a:rPr lang="ca-ES" sz="1200" b="0" i="0" u="none" strike="noStrike" kern="1200" cap="none" baseline="0" dirty="0">
                <a:solidFill>
                  <a:srgbClr val="000000"/>
                </a:solidFill>
                <a:effectLst/>
                <a:latin typeface="Times New Roman"/>
                <a:ea typeface="Times New Roman"/>
                <a:cs typeface="Times New Roman"/>
                <a:sym typeface="Times New Roman"/>
              </a:rPr>
              <a:t>” etc..</a:t>
            </a:r>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txBox="1">
            <a:spLocks noGrp="1"/>
          </p:cNvSpPr>
          <p:nvPr>
            <p:ph type="sldNum" idx="12"/>
          </p:nvPr>
        </p:nvSpPr>
        <p:spPr>
          <a:xfrm>
            <a:off x="3852016" y="9430306"/>
            <a:ext cx="2944085" cy="494608"/>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2</a:t>
            </a:fld>
            <a:endParaRPr lang="es-ES" sz="1200" b="0" i="0" u="none" strike="noStrike" cap="none" dirty="0">
              <a:solidFill>
                <a:srgbClr val="000000"/>
              </a:solidFill>
              <a:latin typeface="Arial"/>
              <a:ea typeface="Arial"/>
              <a:cs typeface="Arial"/>
              <a:sym typeface="Arial"/>
            </a:endParaRPr>
          </a:p>
        </p:txBody>
      </p:sp>
      <p:sp>
        <p:nvSpPr>
          <p:cNvPr id="77" name="Shape 77"/>
          <p:cNvSpPr txBox="1"/>
          <p:nvPr/>
        </p:nvSpPr>
        <p:spPr>
          <a:xfrm>
            <a:off x="3852016" y="9430306"/>
            <a:ext cx="2945658" cy="496332"/>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2</a:t>
            </a:fld>
            <a:endParaRPr lang="es-ES" sz="1200" b="0" i="0" u="none" strike="noStrike" cap="none" dirty="0">
              <a:solidFill>
                <a:srgbClr val="000000"/>
              </a:solidFill>
              <a:latin typeface="Arial"/>
              <a:ea typeface="Arial"/>
              <a:cs typeface="Arial"/>
              <a:sym typeface="Arial"/>
            </a:endParaRPr>
          </a:p>
        </p:txBody>
      </p:sp>
      <p:sp>
        <p:nvSpPr>
          <p:cNvPr id="78" name="Shape 7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9" name="Shape 79"/>
          <p:cNvSpPr txBox="1">
            <a:spLocks noGrp="1"/>
          </p:cNvSpPr>
          <p:nvPr>
            <p:ph type="body" idx="1"/>
          </p:nvPr>
        </p:nvSpPr>
        <p:spPr>
          <a:xfrm>
            <a:off x="906357" y="4715153"/>
            <a:ext cx="4984961" cy="4466987"/>
          </a:xfrm>
          <a:prstGeom prst="rect">
            <a:avLst/>
          </a:prstGeom>
          <a:noFill/>
          <a:ln>
            <a:noFill/>
          </a:ln>
        </p:spPr>
        <p:txBody>
          <a:bodyPr lIns="90000" tIns="46800" rIns="90000" bIns="46800" anchor="ctr"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14393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r>
              <a:rPr lang="es-ES" dirty="0"/>
              <a:t>1- Los</a:t>
            </a:r>
            <a:r>
              <a:rPr lang="es-ES" baseline="0" dirty="0"/>
              <a:t> objetivos que nos propusimos, podemos decir que hemos cumplido con nuestros </a:t>
            </a:r>
            <a:r>
              <a:rPr lang="es-ES" baseline="0" dirty="0" err="1"/>
              <a:t>propositos</a:t>
            </a:r>
            <a:r>
              <a:rPr lang="es-ES" baseline="0" dirty="0"/>
              <a:t>.</a:t>
            </a: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416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416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r>
              <a:rPr lang="es-ES" dirty="0"/>
              <a:t> Hemos</a:t>
            </a:r>
            <a:r>
              <a:rPr lang="es-ES" baseline="0" dirty="0"/>
              <a:t> conseguido los objetivos, excepto los delegados.</a:t>
            </a:r>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7535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r>
              <a:rPr lang="es-ES" dirty="0"/>
              <a:t>Como novedad este</a:t>
            </a:r>
            <a:r>
              <a:rPr lang="es-ES" baseline="0" dirty="0"/>
              <a:t> año con la comisión de educación especial tenemos un gran trabajo y nos comprometemos en ejecutar todo aquello posible por mejorar la situación escolar .</a:t>
            </a: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7535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498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Promover la</a:t>
            </a:r>
            <a:r>
              <a:rPr lang="es-ES" baseline="0" dirty="0"/>
              <a:t> utilización de otro medio de transporte diferente al automóvil </a:t>
            </a:r>
            <a:r>
              <a:rPr lang="es-ES" dirty="0"/>
              <a:t>, como</a:t>
            </a:r>
            <a:r>
              <a:rPr lang="es-ES" baseline="0" dirty="0"/>
              <a:t> objetivo conseguir que el </a:t>
            </a:r>
            <a:r>
              <a:rPr lang="es-ES" sz="1200" b="0" i="0" u="none" strike="noStrike" kern="1200" cap="none" dirty="0">
                <a:solidFill>
                  <a:srgbClr val="000000"/>
                </a:solidFill>
                <a:effectLst/>
                <a:latin typeface="Times New Roman"/>
                <a:ea typeface="Times New Roman"/>
                <a:cs typeface="Times New Roman"/>
                <a:sym typeface="Times New Roman"/>
              </a:rPr>
              <a:t>Camino Escolar sea un itinerario seguro para  los niños y niñas en su trayecto de ida y vuelta al centro educativo, y  que lo lleguen a recorrer de forma más autónoma.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dirty="0">
                <a:solidFill>
                  <a:srgbClr val="000000"/>
                </a:solidFill>
                <a:effectLst/>
                <a:latin typeface="Times New Roman"/>
                <a:ea typeface="Times New Roman"/>
                <a:cs typeface="Times New Roman"/>
                <a:sym typeface="Times New Roman"/>
              </a:rPr>
              <a:t>Dejamos el link</a:t>
            </a:r>
            <a:r>
              <a:rPr lang="es-ES" sz="1200" b="0" i="0" u="none" strike="noStrike" kern="1200" cap="none" baseline="0" dirty="0">
                <a:solidFill>
                  <a:srgbClr val="000000"/>
                </a:solidFill>
                <a:effectLst/>
                <a:latin typeface="Times New Roman"/>
                <a:ea typeface="Times New Roman"/>
                <a:cs typeface="Times New Roman"/>
                <a:sym typeface="Times New Roman"/>
              </a:rPr>
              <a:t> en el </a:t>
            </a:r>
            <a:r>
              <a:rPr lang="es-ES" sz="1200" b="0" i="0" u="none" strike="noStrike" kern="1200" cap="none" baseline="0" dirty="0" err="1">
                <a:solidFill>
                  <a:srgbClr val="000000"/>
                </a:solidFill>
                <a:effectLst/>
                <a:latin typeface="Times New Roman"/>
                <a:ea typeface="Times New Roman"/>
                <a:cs typeface="Times New Roman"/>
                <a:sym typeface="Times New Roman"/>
              </a:rPr>
              <a:t>facebook</a:t>
            </a:r>
            <a:r>
              <a:rPr lang="es-ES" sz="1200" b="0" i="0" u="none" strike="noStrike" kern="1200" cap="none" baseline="0" dirty="0">
                <a:solidFill>
                  <a:srgbClr val="000000"/>
                </a:solidFill>
                <a:effectLst/>
                <a:latin typeface="Times New Roman"/>
                <a:ea typeface="Times New Roman"/>
                <a:cs typeface="Times New Roman"/>
                <a:sym typeface="Times New Roman"/>
              </a:rPr>
              <a:t>, donde pueden visualizar el proyecto DIA MUNDIAL SIN AUTOMOVIL que se presentó al </a:t>
            </a:r>
            <a:r>
              <a:rPr lang="es-ES" sz="1200" b="0" i="0" u="none" strike="noStrike" kern="1200" cap="none" baseline="0" dirty="0" err="1">
                <a:solidFill>
                  <a:srgbClr val="000000"/>
                </a:solidFill>
                <a:effectLst/>
                <a:latin typeface="Times New Roman"/>
                <a:ea typeface="Times New Roman"/>
                <a:cs typeface="Times New Roman"/>
                <a:sym typeface="Times New Roman"/>
              </a:rPr>
              <a:t>ayto.</a:t>
            </a:r>
            <a:endParaRPr lang="es-ES" sz="1200" dirty="0">
              <a:effectLst/>
              <a:latin typeface="Times New Roman"/>
              <a:ea typeface="Times New Roman"/>
            </a:endParaRPr>
          </a:p>
          <a:p>
            <a:pPr lvl="0">
              <a:spcBef>
                <a:spcPts val="0"/>
              </a:spcBef>
              <a:buNone/>
            </a:pP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498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500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endParaRPr dirty="0"/>
          </a:p>
        </p:txBody>
      </p:sp>
      <p:sp>
        <p:nvSpPr>
          <p:cNvPr id="103" name="Shape 103"/>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8546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sldNum" idx="12"/>
          </p:nvPr>
        </p:nvSpPr>
        <p:spPr>
          <a:xfrm>
            <a:off x="3852016" y="9430306"/>
            <a:ext cx="2944085" cy="494608"/>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28</a:t>
            </a:fld>
            <a:endParaRPr lang="es-ES" sz="1200" b="0" i="0" u="none" strike="noStrike" cap="none" dirty="0">
              <a:solidFill>
                <a:srgbClr val="000000"/>
              </a:solidFill>
              <a:latin typeface="Arial"/>
              <a:ea typeface="Arial"/>
              <a:cs typeface="Arial"/>
              <a:sym typeface="Arial"/>
            </a:endParaRPr>
          </a:p>
        </p:txBody>
      </p:sp>
      <p:sp>
        <p:nvSpPr>
          <p:cNvPr id="349" name="Shape 349"/>
          <p:cNvSpPr txBox="1"/>
          <p:nvPr/>
        </p:nvSpPr>
        <p:spPr>
          <a:xfrm>
            <a:off x="3852016" y="9430306"/>
            <a:ext cx="2945658" cy="496332"/>
          </a:xfrm>
          <a:prstGeom prst="rect">
            <a:avLst/>
          </a:prstGeom>
          <a:noFill/>
          <a:ln>
            <a:noFill/>
          </a:ln>
        </p:spPr>
        <p:txBody>
          <a:bodyPr lIns="90000" tIns="46800" rIns="90000" bIns="46800" anchor="b" anchorCtr="0">
            <a:noAutofit/>
          </a:bodyPr>
          <a:lstStyle/>
          <a:p>
            <a:pPr marL="0" marR="0" lvl="0" indent="0" algn="r" rtl="0">
              <a:spcBef>
                <a:spcPts val="0"/>
              </a:spcBef>
              <a:spcAft>
                <a:spcPts val="0"/>
              </a:spcAft>
              <a:buSzPct val="25000"/>
              <a:buNone/>
            </a:pPr>
            <a:fld id="{00000000-1234-1234-1234-123412341234}" type="slidenum">
              <a:rPr lang="es-E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28</a:t>
            </a:fld>
            <a:endParaRPr lang="es-ES" sz="1200" b="0" i="0" u="none" strike="noStrike" cap="none" dirty="0">
              <a:solidFill>
                <a:srgbClr val="000000"/>
              </a:solidFill>
              <a:latin typeface="Arial"/>
              <a:ea typeface="Arial"/>
              <a:cs typeface="Arial"/>
              <a:sym typeface="Arial"/>
            </a:endParaRPr>
          </a:p>
        </p:txBody>
      </p:sp>
      <p:sp>
        <p:nvSpPr>
          <p:cNvPr id="350" name="Shape 35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51" name="Shape 351"/>
          <p:cNvSpPr txBox="1">
            <a:spLocks noGrp="1"/>
          </p:cNvSpPr>
          <p:nvPr>
            <p:ph type="body" idx="1"/>
          </p:nvPr>
        </p:nvSpPr>
        <p:spPr>
          <a:xfrm>
            <a:off x="906357" y="4715153"/>
            <a:ext cx="4984961" cy="4466987"/>
          </a:xfrm>
          <a:prstGeom prst="rect">
            <a:avLst/>
          </a:prstGeom>
          <a:noFill/>
          <a:ln>
            <a:noFill/>
          </a:ln>
        </p:spPr>
        <p:txBody>
          <a:bodyPr lIns="90000" tIns="46800" rIns="90000" bIns="46800" anchor="ctr"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9292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lvl="0">
              <a:spcBef>
                <a:spcPts val="0"/>
              </a:spcBef>
              <a:buNone/>
            </a:pPr>
            <a:endParaRPr dirty="0"/>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Ingles (Alquila mi tiempo, </a:t>
            </a:r>
            <a:r>
              <a:rPr lang="es-ES" dirty="0" err="1"/>
              <a:t>Kids&amp;us</a:t>
            </a:r>
            <a:r>
              <a:rPr lang="es-ES" dirty="0"/>
              <a:t>)</a:t>
            </a:r>
            <a:r>
              <a:rPr lang="es-ES" sz="1200" b="0" i="0" u="none" strike="noStrike" kern="1200" cap="none" dirty="0">
                <a:solidFill>
                  <a:srgbClr val="000000"/>
                </a:solidFill>
                <a:effectLst/>
                <a:latin typeface="Times New Roman"/>
                <a:ea typeface="Times New Roman"/>
                <a:cs typeface="Times New Roman"/>
                <a:sym typeface="Times New Roman"/>
              </a:rPr>
              <a:t>    </a:t>
            </a:r>
            <a:r>
              <a:rPr lang="es-ES" sz="1200" b="0" i="0" u="none" strike="noStrike" kern="1200" cap="none" dirty="0" err="1">
                <a:solidFill>
                  <a:srgbClr val="000000"/>
                </a:solidFill>
                <a:effectLst/>
                <a:latin typeface="Times New Roman"/>
                <a:ea typeface="Times New Roman"/>
                <a:cs typeface="Times New Roman"/>
                <a:sym typeface="Times New Roman"/>
              </a:rPr>
              <a:t>kids&amp;Us</a:t>
            </a:r>
            <a:r>
              <a:rPr lang="es-ES" sz="1200" b="0" i="0" u="none" strike="noStrike" kern="1200" cap="none" dirty="0">
                <a:solidFill>
                  <a:srgbClr val="000000"/>
                </a:solidFill>
                <a:effectLst/>
                <a:latin typeface="Times New Roman"/>
                <a:ea typeface="Times New Roman"/>
                <a:cs typeface="Times New Roman"/>
                <a:sym typeface="Times New Roman"/>
              </a:rPr>
              <a:t> (</a:t>
            </a:r>
            <a:r>
              <a:rPr lang="es-ES" sz="1200" b="0" i="0" u="none" strike="noStrike" kern="1200" cap="none" dirty="0" err="1">
                <a:solidFill>
                  <a:srgbClr val="000000"/>
                </a:solidFill>
                <a:effectLst/>
                <a:latin typeface="Times New Roman"/>
                <a:ea typeface="Times New Roman"/>
                <a:cs typeface="Times New Roman"/>
                <a:sym typeface="Times New Roman"/>
              </a:rPr>
              <a:t>Angles</a:t>
            </a:r>
            <a:r>
              <a:rPr lang="es-ES" sz="1200" b="0" i="0" u="none" strike="noStrike" kern="1200" cap="none" dirty="0">
                <a:solidFill>
                  <a:srgbClr val="000000"/>
                </a:solidFill>
                <a:effectLst/>
                <a:latin typeface="Times New Roman"/>
                <a:ea typeface="Times New Roman"/>
                <a:cs typeface="Times New Roman"/>
                <a:sym typeface="Times New Roman"/>
              </a:rPr>
              <a:t>)  - 23 niños      Alquila Mi Tiempo (</a:t>
            </a:r>
            <a:r>
              <a:rPr lang="es-ES" sz="1200" b="0" i="0" u="none" strike="noStrike" kern="1200" cap="none" dirty="0" err="1">
                <a:solidFill>
                  <a:srgbClr val="000000"/>
                </a:solidFill>
                <a:effectLst/>
                <a:latin typeface="Times New Roman"/>
                <a:ea typeface="Times New Roman"/>
                <a:cs typeface="Times New Roman"/>
                <a:sym typeface="Times New Roman"/>
              </a:rPr>
              <a:t>Angles</a:t>
            </a:r>
            <a:r>
              <a:rPr lang="es-ES" sz="1200" b="0" i="0" u="none" strike="noStrike" kern="1200" cap="none" dirty="0">
                <a:solidFill>
                  <a:srgbClr val="000000"/>
                </a:solidFill>
                <a:effectLst/>
                <a:latin typeface="Times New Roman"/>
                <a:ea typeface="Times New Roman"/>
                <a:cs typeface="Times New Roman"/>
                <a:sym typeface="Times New Roman"/>
              </a:rPr>
              <a:t>)  - 26 Niños </a:t>
            </a:r>
          </a:p>
          <a:p>
            <a:r>
              <a:rPr lang="es-ES" sz="1200" b="0" i="0" u="none" strike="noStrike" kern="1200" cap="none" dirty="0" err="1">
                <a:solidFill>
                  <a:srgbClr val="000000"/>
                </a:solidFill>
                <a:effectLst/>
                <a:latin typeface="Times New Roman"/>
                <a:ea typeface="Times New Roman"/>
                <a:cs typeface="Times New Roman"/>
                <a:sym typeface="Times New Roman"/>
              </a:rPr>
              <a:t>Aloha</a:t>
            </a:r>
            <a:r>
              <a:rPr lang="es-ES" sz="1200" b="0" i="0" u="none" strike="noStrike" kern="1200" cap="none" dirty="0">
                <a:solidFill>
                  <a:srgbClr val="000000"/>
                </a:solidFill>
                <a:effectLst/>
                <a:latin typeface="Times New Roman"/>
                <a:ea typeface="Times New Roman"/>
                <a:cs typeface="Times New Roman"/>
                <a:sym typeface="Times New Roman"/>
              </a:rPr>
              <a:t>  - 9 niños</a:t>
            </a:r>
          </a:p>
          <a:p>
            <a:r>
              <a:rPr lang="es-ES" sz="1200" b="0" i="0" u="none" strike="noStrike" kern="1200" cap="none" dirty="0" err="1">
                <a:solidFill>
                  <a:srgbClr val="000000"/>
                </a:solidFill>
                <a:effectLst/>
                <a:latin typeface="Times New Roman"/>
                <a:ea typeface="Times New Roman"/>
                <a:cs typeface="Times New Roman"/>
                <a:sym typeface="Times New Roman"/>
              </a:rPr>
              <a:t>Robotica</a:t>
            </a:r>
            <a:r>
              <a:rPr lang="es-ES" sz="1200" b="0" i="0" u="none" strike="noStrike" kern="1200" cap="none" dirty="0">
                <a:solidFill>
                  <a:srgbClr val="000000"/>
                </a:solidFill>
                <a:effectLst/>
                <a:latin typeface="Times New Roman"/>
                <a:ea typeface="Times New Roman"/>
                <a:cs typeface="Times New Roman"/>
                <a:sym typeface="Times New Roman"/>
              </a:rPr>
              <a:t> - 22 niños</a:t>
            </a:r>
          </a:p>
          <a:p>
            <a:r>
              <a:rPr lang="es-ES" sz="1200" b="0" i="0" u="none" strike="noStrike" kern="1200" cap="none" dirty="0" err="1">
                <a:solidFill>
                  <a:srgbClr val="000000"/>
                </a:solidFill>
                <a:effectLst/>
                <a:latin typeface="Times New Roman"/>
                <a:ea typeface="Times New Roman"/>
                <a:cs typeface="Times New Roman"/>
                <a:sym typeface="Times New Roman"/>
              </a:rPr>
              <a:t>Escacs</a:t>
            </a:r>
            <a:r>
              <a:rPr lang="es-ES" sz="1200" b="0" i="0" u="none" strike="noStrike" kern="1200" cap="none" dirty="0">
                <a:solidFill>
                  <a:srgbClr val="000000"/>
                </a:solidFill>
                <a:effectLst/>
                <a:latin typeface="Times New Roman"/>
                <a:ea typeface="Times New Roman"/>
                <a:cs typeface="Times New Roman"/>
                <a:sym typeface="Times New Roman"/>
              </a:rPr>
              <a:t> -  10 niños</a:t>
            </a:r>
          </a:p>
          <a:p>
            <a:endParaRPr lang="es-ES" sz="1200" b="0" i="0" u="none" strike="noStrike" kern="1200" cap="none" dirty="0">
              <a:solidFill>
                <a:srgbClr val="000000"/>
              </a:solidFill>
              <a:effectLst/>
              <a:latin typeface="Times New Roman"/>
              <a:cs typeface="Times New Roman"/>
              <a:sym typeface="Times New Roman"/>
            </a:endParaRPr>
          </a:p>
          <a:p>
            <a:pPr marL="0" marR="0" lvl="0" indent="0" algn="l" defTabSz="914400" rtl="0" eaLnBrk="1" fontAlgn="auto" latinLnBrk="0" hangingPunct="1">
              <a:lnSpc>
                <a:spcPct val="100000"/>
              </a:lnSpc>
              <a:spcBef>
                <a:spcPts val="360"/>
              </a:spcBef>
              <a:spcAft>
                <a:spcPts val="0"/>
              </a:spcAft>
              <a:buClrTx/>
              <a:buSzTx/>
              <a:buFontTx/>
              <a:buNone/>
              <a:tabLst/>
              <a:defRPr/>
            </a:pPr>
            <a:r>
              <a:rPr lang="es-ES" dirty="0"/>
              <a:t>En verano se organizo con </a:t>
            </a:r>
            <a:r>
              <a:rPr lang="es-ES" dirty="0" err="1"/>
              <a:t>Kids&amp;Us</a:t>
            </a:r>
            <a:r>
              <a:rPr lang="es-ES" dirty="0"/>
              <a:t> unas semanas (4) en ingles en las aulas de la Escola Aster. 3 grupos</a:t>
            </a:r>
            <a:r>
              <a:rPr lang="es-ES" baseline="0" dirty="0"/>
              <a:t> cada semana.</a:t>
            </a:r>
            <a:endParaRPr lang="es-ES" dirty="0"/>
          </a:p>
          <a:p>
            <a:r>
              <a:rPr lang="es-ES" dirty="0"/>
              <a:t/>
            </a:r>
            <a:br>
              <a:rPr lang="es-ES" dirty="0"/>
            </a:br>
            <a:endParaRPr dirty="0"/>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r>
              <a:rPr lang="ca-ES" sz="1200" b="0" i="0" u="none" strike="noStrike" kern="1200" cap="none" dirty="0">
                <a:solidFill>
                  <a:srgbClr val="000000"/>
                </a:solidFill>
                <a:effectLst/>
                <a:latin typeface="Times New Roman"/>
                <a:ea typeface="Times New Roman"/>
                <a:cs typeface="Times New Roman"/>
                <a:sym typeface="Times New Roman"/>
              </a:rPr>
              <a:t> L’AMPA supervisa el servei, aportant millores i fent d'interlocutor col·lectiu entre les famílies i els altres actors (principalment l'empresa).</a:t>
            </a:r>
          </a:p>
          <a:p>
            <a:pPr fontAlgn="base"/>
            <a:r>
              <a:rPr lang="ca-ES" sz="1200" b="0" i="0" u="none" strike="noStrike" kern="1200" cap="none" dirty="0">
                <a:solidFill>
                  <a:srgbClr val="000000"/>
                </a:solidFill>
                <a:effectLst/>
                <a:latin typeface="Times New Roman"/>
                <a:ea typeface="Times New Roman"/>
                <a:cs typeface="Times New Roman"/>
                <a:sym typeface="Times New Roman"/>
              </a:rPr>
              <a:t> </a:t>
            </a:r>
          </a:p>
          <a:p>
            <a:pPr fontAlgn="base"/>
            <a:r>
              <a:rPr lang="ca-ES" sz="1200" b="0" i="0" u="none" strike="noStrike" kern="1200" cap="none" dirty="0">
                <a:solidFill>
                  <a:srgbClr val="000000"/>
                </a:solidFill>
                <a:effectLst/>
                <a:latin typeface="Times New Roman"/>
                <a:ea typeface="Times New Roman"/>
                <a:cs typeface="Times New Roman"/>
                <a:sym typeface="Times New Roman"/>
              </a:rPr>
              <a:t>Ens agrada tenir un menjador obert als pares i mares que deixen els seus fills a dinar. A tal efecte, podeu contactar amb nosaltres per tal d’acordar un dia de visita al menjador durant el qual podreu provar el menú del dia i menjar amb els vostres fills. Tanmateix, podreu veure el funcionament del menjador des de dins i les activitats que aquell dia es programen al pati.</a:t>
            </a: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0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50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06357" y="4715153"/>
            <a:ext cx="4983389" cy="4465263"/>
          </a:xfrm>
          <a:prstGeom prst="rect">
            <a:avLst/>
          </a:prstGeom>
        </p:spPr>
        <p:txBody>
          <a:bodyPr lIns="91425" tIns="91425" rIns="91425" bIns="91425" anchor="t" anchorCtr="0">
            <a:noAutofit/>
          </a:bodyPr>
          <a:lstStyle/>
          <a:p>
            <a:pPr fontAlgn="base"/>
            <a:r>
              <a:rPr lang="ca-ES" sz="1200" b="0" i="0" u="none" strike="noStrike" kern="1200" cap="none" dirty="0">
                <a:solidFill>
                  <a:srgbClr val="000000"/>
                </a:solidFill>
                <a:effectLst/>
                <a:latin typeface="Times New Roman"/>
                <a:ea typeface="Times New Roman"/>
                <a:cs typeface="Times New Roman"/>
                <a:sym typeface="Times New Roman"/>
              </a:rPr>
              <a:t> 1- Gracias a la col·laboració del AMPA se</a:t>
            </a:r>
            <a:r>
              <a:rPr lang="ca-ES" sz="1200" b="0" i="0" u="none" strike="noStrike" kern="1200" cap="none" baseline="0" dirty="0">
                <a:solidFill>
                  <a:srgbClr val="000000"/>
                </a:solidFill>
                <a:effectLst/>
                <a:latin typeface="Times New Roman"/>
                <a:ea typeface="Times New Roman"/>
                <a:cs typeface="Times New Roman"/>
                <a:sym typeface="Times New Roman"/>
              </a:rPr>
              <a:t> llevant a cabo </a:t>
            </a:r>
            <a:r>
              <a:rPr lang="ca-ES" sz="1200" b="0" i="0" u="none" strike="noStrike" kern="1200" cap="none" baseline="0" dirty="0" err="1">
                <a:solidFill>
                  <a:srgbClr val="000000"/>
                </a:solidFill>
                <a:effectLst/>
                <a:latin typeface="Times New Roman"/>
                <a:ea typeface="Times New Roman"/>
                <a:cs typeface="Times New Roman"/>
                <a:sym typeface="Times New Roman"/>
              </a:rPr>
              <a:t>diferentes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actividades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dentro</a:t>
            </a:r>
            <a:r>
              <a:rPr lang="ca-ES" sz="1200" b="0" i="0" u="none" strike="noStrike" kern="1200" cap="none" baseline="0" dirty="0">
                <a:solidFill>
                  <a:srgbClr val="000000"/>
                </a:solidFill>
                <a:effectLst/>
                <a:latin typeface="Times New Roman"/>
                <a:ea typeface="Times New Roman"/>
                <a:cs typeface="Times New Roman"/>
                <a:sym typeface="Times New Roman"/>
              </a:rPr>
              <a:t> y </a:t>
            </a:r>
            <a:r>
              <a:rPr lang="ca-ES" sz="1200" b="0" i="0" u="none" strike="noStrike" kern="1200" cap="none" baseline="0" dirty="0" err="1">
                <a:solidFill>
                  <a:srgbClr val="000000"/>
                </a:solidFill>
                <a:effectLst/>
                <a:latin typeface="Times New Roman"/>
                <a:ea typeface="Times New Roman"/>
                <a:cs typeface="Times New Roman"/>
                <a:sym typeface="Times New Roman"/>
              </a:rPr>
              <a:t>fuera</a:t>
            </a:r>
            <a:r>
              <a:rPr lang="ca-ES" sz="1200" b="0" i="0" u="none" strike="noStrike" kern="1200" cap="none" baseline="0" dirty="0">
                <a:solidFill>
                  <a:srgbClr val="000000"/>
                </a:solidFill>
                <a:effectLst/>
                <a:latin typeface="Times New Roman"/>
                <a:ea typeface="Times New Roman"/>
                <a:cs typeface="Times New Roman"/>
                <a:sym typeface="Times New Roman"/>
              </a:rPr>
              <a:t> del </a:t>
            </a:r>
            <a:r>
              <a:rPr lang="ca-ES" sz="1200" b="0" i="0" u="none" strike="noStrike" kern="1200" cap="none" baseline="0" dirty="0" err="1">
                <a:solidFill>
                  <a:srgbClr val="000000"/>
                </a:solidFill>
                <a:effectLst/>
                <a:latin typeface="Times New Roman"/>
                <a:ea typeface="Times New Roman"/>
                <a:cs typeface="Times New Roman"/>
                <a:sym typeface="Times New Roman"/>
              </a:rPr>
              <a:t>cole</a:t>
            </a:r>
            <a:r>
              <a:rPr lang="ca-ES" sz="1200" b="0" i="0" u="none" strike="noStrike" kern="1200" cap="none" baseline="0" dirty="0">
                <a:solidFill>
                  <a:srgbClr val="000000"/>
                </a:solidFill>
                <a:effectLst/>
                <a:latin typeface="Times New Roman"/>
                <a:ea typeface="Times New Roman"/>
                <a:cs typeface="Times New Roman"/>
                <a:sym typeface="Times New Roman"/>
              </a:rPr>
              <a:t>.</a:t>
            </a:r>
          </a:p>
          <a:p>
            <a:pPr fontAlgn="base"/>
            <a:r>
              <a:rPr lang="ca-ES" sz="1200" b="0" i="0" u="none" strike="noStrike" kern="1200" cap="none" baseline="0" dirty="0">
                <a:solidFill>
                  <a:srgbClr val="000000"/>
                </a:solidFill>
                <a:effectLst/>
                <a:latin typeface="Times New Roman"/>
                <a:ea typeface="Times New Roman"/>
                <a:cs typeface="Times New Roman"/>
                <a:sym typeface="Times New Roman"/>
              </a:rPr>
              <a:t>2- </a:t>
            </a:r>
            <a:r>
              <a:rPr lang="ca-ES" sz="1200" b="0" i="0" u="none" strike="noStrike" kern="1200" cap="none" baseline="0" dirty="0" err="1">
                <a:solidFill>
                  <a:srgbClr val="000000"/>
                </a:solidFill>
                <a:effectLst/>
                <a:latin typeface="Times New Roman"/>
                <a:ea typeface="Times New Roman"/>
                <a:cs typeface="Times New Roman"/>
                <a:sym typeface="Times New Roman"/>
              </a:rPr>
              <a:t>Desde</a:t>
            </a:r>
            <a:r>
              <a:rPr lang="ca-ES" sz="1200" b="0" i="0" u="none" strike="noStrike" kern="1200" cap="none" baseline="0" dirty="0">
                <a:solidFill>
                  <a:srgbClr val="000000"/>
                </a:solidFill>
                <a:effectLst/>
                <a:latin typeface="Times New Roman"/>
                <a:ea typeface="Times New Roman"/>
                <a:cs typeface="Times New Roman"/>
                <a:sym typeface="Times New Roman"/>
              </a:rPr>
              <a:t> el AMPA </a:t>
            </a:r>
            <a:r>
              <a:rPr lang="ca-ES" sz="1200" b="0" i="0" u="none" strike="noStrike" kern="1200" cap="none" baseline="0" dirty="0" err="1">
                <a:solidFill>
                  <a:srgbClr val="000000"/>
                </a:solidFill>
                <a:effectLst/>
                <a:latin typeface="Times New Roman"/>
                <a:ea typeface="Times New Roman"/>
                <a:cs typeface="Times New Roman"/>
                <a:sym typeface="Times New Roman"/>
              </a:rPr>
              <a:t>tenemos</a:t>
            </a:r>
            <a:r>
              <a:rPr lang="ca-ES" sz="1200" b="0" i="0" u="none" strike="noStrike" kern="1200" cap="none" baseline="0" dirty="0">
                <a:solidFill>
                  <a:srgbClr val="000000"/>
                </a:solidFill>
                <a:effectLst/>
                <a:latin typeface="Times New Roman"/>
                <a:ea typeface="Times New Roman"/>
                <a:cs typeface="Times New Roman"/>
                <a:sym typeface="Times New Roman"/>
              </a:rPr>
              <a:t> un gran </a:t>
            </a:r>
            <a:r>
              <a:rPr lang="ca-ES" sz="1200" b="0" i="0" u="none" strike="noStrike" kern="1200" cap="none" baseline="0" dirty="0" err="1">
                <a:solidFill>
                  <a:srgbClr val="000000"/>
                </a:solidFill>
                <a:effectLst/>
                <a:latin typeface="Times New Roman"/>
                <a:ea typeface="Times New Roman"/>
                <a:cs typeface="Times New Roman"/>
                <a:sym typeface="Times New Roman"/>
              </a:rPr>
              <a:t>interés</a:t>
            </a:r>
            <a:r>
              <a:rPr lang="ca-ES" sz="1200" b="0" i="0" u="none" strike="noStrike" kern="1200" cap="none" baseline="0" dirty="0">
                <a:solidFill>
                  <a:srgbClr val="000000"/>
                </a:solidFill>
                <a:effectLst/>
                <a:latin typeface="Times New Roman"/>
                <a:ea typeface="Times New Roman"/>
                <a:cs typeface="Times New Roman"/>
                <a:sym typeface="Times New Roman"/>
              </a:rPr>
              <a:t> en </a:t>
            </a:r>
            <a:r>
              <a:rPr lang="ca-ES" sz="1200" b="0" i="0" u="none" strike="noStrike" kern="1200" cap="none" baseline="0" dirty="0" err="1">
                <a:solidFill>
                  <a:srgbClr val="000000"/>
                </a:solidFill>
                <a:effectLst/>
                <a:latin typeface="Times New Roman"/>
                <a:ea typeface="Times New Roman"/>
                <a:cs typeface="Times New Roman"/>
                <a:sym typeface="Times New Roman"/>
              </a:rPr>
              <a:t>abrir</a:t>
            </a:r>
            <a:r>
              <a:rPr lang="ca-ES" sz="1200" b="0" i="0" u="none" strike="noStrike" kern="1200" cap="none" baseline="0" dirty="0">
                <a:solidFill>
                  <a:srgbClr val="000000"/>
                </a:solidFill>
                <a:effectLst/>
                <a:latin typeface="Times New Roman"/>
                <a:ea typeface="Times New Roman"/>
                <a:cs typeface="Times New Roman"/>
                <a:sym typeface="Times New Roman"/>
              </a:rPr>
              <a:t> el </a:t>
            </a:r>
            <a:r>
              <a:rPr lang="ca-ES" sz="1200" b="0" i="0" u="none" strike="noStrike" kern="1200" cap="none" baseline="0" dirty="0" err="1">
                <a:solidFill>
                  <a:srgbClr val="000000"/>
                </a:solidFill>
                <a:effectLst/>
                <a:latin typeface="Times New Roman"/>
                <a:ea typeface="Times New Roman"/>
                <a:cs typeface="Times New Roman"/>
                <a:sym typeface="Times New Roman"/>
              </a:rPr>
              <a:t>colegio</a:t>
            </a:r>
            <a:r>
              <a:rPr lang="ca-ES" sz="1200" b="0" i="0" u="none" strike="noStrike" kern="1200" cap="none" baseline="0" dirty="0">
                <a:solidFill>
                  <a:srgbClr val="000000"/>
                </a:solidFill>
                <a:effectLst/>
                <a:latin typeface="Times New Roman"/>
                <a:ea typeface="Times New Roman"/>
                <a:cs typeface="Times New Roman"/>
                <a:sym typeface="Times New Roman"/>
              </a:rPr>
              <a:t> a los </a:t>
            </a:r>
            <a:r>
              <a:rPr lang="ca-ES" sz="1200" b="0" i="0" u="none" strike="noStrike" kern="1200" cap="none" baseline="0" dirty="0" err="1">
                <a:solidFill>
                  <a:srgbClr val="000000"/>
                </a:solidFill>
                <a:effectLst/>
                <a:latin typeface="Times New Roman"/>
                <a:ea typeface="Times New Roman"/>
                <a:cs typeface="Times New Roman"/>
                <a:sym typeface="Times New Roman"/>
              </a:rPr>
              <a:t>padres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osea</a:t>
            </a:r>
            <a:r>
              <a:rPr lang="ca-ES" sz="1200" b="0" i="0" u="none" strike="noStrike" kern="1200" cap="none" baseline="0" dirty="0">
                <a:solidFill>
                  <a:srgbClr val="000000"/>
                </a:solidFill>
                <a:effectLst/>
                <a:latin typeface="Times New Roman"/>
                <a:ea typeface="Times New Roman"/>
                <a:cs typeface="Times New Roman"/>
                <a:sym typeface="Times New Roman"/>
              </a:rPr>
              <a:t> que los </a:t>
            </a:r>
            <a:r>
              <a:rPr lang="ca-ES" sz="1200" b="0" i="0" u="none" strike="noStrike" kern="1200" cap="none" baseline="0" dirty="0" err="1">
                <a:solidFill>
                  <a:srgbClr val="000000"/>
                </a:solidFill>
                <a:effectLst/>
                <a:latin typeface="Times New Roman"/>
                <a:ea typeface="Times New Roman"/>
                <a:cs typeface="Times New Roman"/>
                <a:sym typeface="Times New Roman"/>
              </a:rPr>
              <a:t>padres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sean</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partícipes</a:t>
            </a:r>
            <a:r>
              <a:rPr lang="ca-ES" sz="1200" b="0" i="0" u="none" strike="noStrike" kern="1200" cap="none" baseline="0" dirty="0">
                <a:solidFill>
                  <a:srgbClr val="000000"/>
                </a:solidFill>
                <a:effectLst/>
                <a:latin typeface="Times New Roman"/>
                <a:ea typeface="Times New Roman"/>
                <a:cs typeface="Times New Roman"/>
                <a:sym typeface="Times New Roman"/>
              </a:rPr>
              <a:t> en la </a:t>
            </a:r>
            <a:r>
              <a:rPr lang="ca-ES" sz="1200" b="0" i="0" u="none" strike="noStrike" kern="1200" cap="none" baseline="0" dirty="0" err="1">
                <a:solidFill>
                  <a:srgbClr val="000000"/>
                </a:solidFill>
                <a:effectLst/>
                <a:latin typeface="Times New Roman"/>
                <a:ea typeface="Times New Roman"/>
                <a:cs typeface="Times New Roman"/>
                <a:sym typeface="Times New Roman"/>
              </a:rPr>
              <a:t>medida</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posible</a:t>
            </a:r>
            <a:r>
              <a:rPr lang="ca-ES" sz="1200" b="0" i="0" u="none" strike="noStrike" kern="1200" cap="none" baseline="0" dirty="0">
                <a:solidFill>
                  <a:srgbClr val="000000"/>
                </a:solidFill>
                <a:effectLst/>
                <a:latin typeface="Times New Roman"/>
                <a:ea typeface="Times New Roman"/>
                <a:cs typeface="Times New Roman"/>
                <a:sym typeface="Times New Roman"/>
              </a:rPr>
              <a:t> en las </a:t>
            </a:r>
            <a:r>
              <a:rPr lang="ca-ES" sz="1200" b="0" i="0" u="none" strike="noStrike" kern="1200" cap="none" baseline="0" dirty="0" err="1">
                <a:solidFill>
                  <a:srgbClr val="000000"/>
                </a:solidFill>
                <a:effectLst/>
                <a:latin typeface="Times New Roman"/>
                <a:ea typeface="Times New Roman"/>
                <a:cs typeface="Times New Roman"/>
                <a:sym typeface="Times New Roman"/>
              </a:rPr>
              <a:t>diferentes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actividades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ya</a:t>
            </a:r>
            <a:r>
              <a:rPr lang="ca-ES" sz="1200" b="0" i="0" u="none" strike="noStrike" kern="1200" cap="none" baseline="0" dirty="0">
                <a:solidFill>
                  <a:srgbClr val="000000"/>
                </a:solidFill>
                <a:effectLst/>
                <a:latin typeface="Times New Roman"/>
                <a:ea typeface="Times New Roman"/>
                <a:cs typeface="Times New Roman"/>
                <a:sym typeface="Times New Roman"/>
              </a:rPr>
              <a:t> el </a:t>
            </a:r>
            <a:r>
              <a:rPr lang="ca-ES" sz="1200" b="0" i="0" u="none" strike="noStrike" kern="1200" cap="none" baseline="0" dirty="0" err="1">
                <a:solidFill>
                  <a:srgbClr val="000000"/>
                </a:solidFill>
                <a:effectLst/>
                <a:latin typeface="Times New Roman"/>
                <a:ea typeface="Times New Roman"/>
                <a:cs typeface="Times New Roman"/>
                <a:sym typeface="Times New Roman"/>
              </a:rPr>
              <a:t>año</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pasado</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pudimos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disfrutar</a:t>
            </a:r>
            <a:r>
              <a:rPr lang="ca-ES" sz="1200" b="0" i="0" u="none" strike="noStrike" kern="1200" cap="none" baseline="0" dirty="0">
                <a:solidFill>
                  <a:srgbClr val="000000"/>
                </a:solidFill>
                <a:effectLst/>
                <a:latin typeface="Times New Roman"/>
                <a:ea typeface="Times New Roman"/>
                <a:cs typeface="Times New Roman"/>
                <a:sym typeface="Times New Roman"/>
              </a:rPr>
              <a:t> el </a:t>
            </a:r>
            <a:r>
              <a:rPr lang="ca-ES" sz="1200" b="0" i="0" u="none" strike="noStrike" kern="1200" cap="none" baseline="0" dirty="0" err="1">
                <a:solidFill>
                  <a:srgbClr val="000000"/>
                </a:solidFill>
                <a:effectLst/>
                <a:latin typeface="Times New Roman"/>
                <a:ea typeface="Times New Roman"/>
                <a:cs typeface="Times New Roman"/>
                <a:sym typeface="Times New Roman"/>
              </a:rPr>
              <a:t>día</a:t>
            </a:r>
            <a:r>
              <a:rPr lang="ca-ES" sz="1200" b="0" i="0" u="none" strike="noStrike" kern="1200" cap="none" baseline="0" dirty="0">
                <a:solidFill>
                  <a:srgbClr val="000000"/>
                </a:solidFill>
                <a:effectLst/>
                <a:latin typeface="Times New Roman"/>
                <a:ea typeface="Times New Roman"/>
                <a:cs typeface="Times New Roman"/>
                <a:sym typeface="Times New Roman"/>
              </a:rPr>
              <a:t> de los </a:t>
            </a:r>
            <a:r>
              <a:rPr lang="ca-ES" sz="1200" b="0" i="0" u="none" strike="noStrike" kern="1200" cap="none" baseline="0" dirty="0" err="1">
                <a:solidFill>
                  <a:srgbClr val="000000"/>
                </a:solidFill>
                <a:effectLst/>
                <a:latin typeface="Times New Roman"/>
                <a:ea typeface="Times New Roman"/>
                <a:cs typeface="Times New Roman"/>
                <a:sym typeface="Times New Roman"/>
              </a:rPr>
              <a:t>juegos</a:t>
            </a:r>
            <a:r>
              <a:rPr lang="ca-ES" sz="1200" b="0" i="0" u="none" strike="noStrike" kern="1200" cap="none" baseline="0" dirty="0">
                <a:solidFill>
                  <a:srgbClr val="000000"/>
                </a:solidFill>
                <a:effectLst/>
                <a:latin typeface="Times New Roman"/>
                <a:ea typeface="Times New Roman"/>
                <a:cs typeface="Times New Roman"/>
                <a:sym typeface="Times New Roman"/>
              </a:rPr>
              <a:t> </a:t>
            </a:r>
            <a:r>
              <a:rPr lang="ca-ES" sz="1200" b="0" i="0" u="none" strike="noStrike" kern="1200" cap="none" baseline="0" dirty="0" err="1">
                <a:solidFill>
                  <a:srgbClr val="000000"/>
                </a:solidFill>
                <a:effectLst/>
                <a:latin typeface="Times New Roman"/>
                <a:ea typeface="Times New Roman"/>
                <a:cs typeface="Times New Roman"/>
                <a:sym typeface="Times New Roman"/>
              </a:rPr>
              <a:t>olímpicos</a:t>
            </a:r>
            <a:r>
              <a:rPr lang="ca-ES" sz="1200" b="0" i="0" u="none" strike="noStrike" kern="1200" cap="none" baseline="0" dirty="0">
                <a:solidFill>
                  <a:srgbClr val="000000"/>
                </a:solidFill>
                <a:effectLst/>
                <a:latin typeface="Times New Roman"/>
                <a:ea typeface="Times New Roman"/>
                <a:cs typeface="Times New Roman"/>
                <a:sym typeface="Times New Roman"/>
              </a:rPr>
              <a:t>, en els  </a:t>
            </a:r>
            <a:r>
              <a:rPr lang="ca-ES" sz="1200" b="0" i="0" u="none" strike="noStrike" kern="1200" cap="none" baseline="0" dirty="0" err="1">
                <a:solidFill>
                  <a:srgbClr val="000000"/>
                </a:solidFill>
                <a:effectLst/>
                <a:latin typeface="Times New Roman"/>
                <a:ea typeface="Times New Roman"/>
                <a:cs typeface="Times New Roman"/>
                <a:sym typeface="Times New Roman"/>
              </a:rPr>
              <a:t>contacontes</a:t>
            </a:r>
            <a:r>
              <a:rPr lang="ca-ES" sz="1200" b="0" i="0" u="none" strike="noStrike" kern="1200" cap="none" baseline="0" dirty="0">
                <a:solidFill>
                  <a:srgbClr val="000000"/>
                </a:solidFill>
                <a:effectLst/>
                <a:latin typeface="Times New Roman"/>
                <a:ea typeface="Times New Roman"/>
                <a:cs typeface="Times New Roman"/>
                <a:sym typeface="Times New Roman"/>
              </a:rPr>
              <a:t>, en la </a:t>
            </a:r>
            <a:r>
              <a:rPr lang="ca-ES" sz="1200" b="0" i="0" u="none" strike="noStrike" kern="1200" cap="none" baseline="0" dirty="0" err="1">
                <a:solidFill>
                  <a:srgbClr val="000000"/>
                </a:solidFill>
                <a:effectLst/>
                <a:latin typeface="Times New Roman"/>
                <a:ea typeface="Times New Roman"/>
                <a:cs typeface="Times New Roman"/>
                <a:sym typeface="Times New Roman"/>
              </a:rPr>
              <a:t>exposición</a:t>
            </a:r>
            <a:r>
              <a:rPr lang="ca-ES" sz="1200" b="0" i="0" u="none" strike="noStrike" kern="1200" cap="none" baseline="0" dirty="0">
                <a:solidFill>
                  <a:srgbClr val="000000"/>
                </a:solidFill>
                <a:effectLst/>
                <a:latin typeface="Times New Roman"/>
                <a:ea typeface="Times New Roman"/>
                <a:cs typeface="Times New Roman"/>
                <a:sym typeface="Times New Roman"/>
              </a:rPr>
              <a:t> de </a:t>
            </a:r>
            <a:r>
              <a:rPr lang="ca-ES" sz="1200" b="0" i="0" u="none" strike="noStrike" kern="1200" cap="none" baseline="0" dirty="0" err="1">
                <a:solidFill>
                  <a:srgbClr val="000000"/>
                </a:solidFill>
                <a:effectLst/>
                <a:latin typeface="Times New Roman"/>
                <a:ea typeface="Times New Roman"/>
                <a:cs typeface="Times New Roman"/>
                <a:sym typeface="Times New Roman"/>
              </a:rPr>
              <a:t>oficios</a:t>
            </a:r>
            <a:r>
              <a:rPr lang="ca-ES" sz="1200" b="0" i="0" u="none" strike="noStrike" kern="1200" cap="none" baseline="0" dirty="0">
                <a:solidFill>
                  <a:srgbClr val="000000"/>
                </a:solidFill>
                <a:effectLst/>
                <a:latin typeface="Times New Roman"/>
                <a:ea typeface="Times New Roman"/>
                <a:cs typeface="Times New Roman"/>
                <a:sym typeface="Times New Roman"/>
              </a:rPr>
              <a:t>, etc...</a:t>
            </a:r>
            <a:endParaRPr lang="ca-ES" sz="1200" b="0" i="0" u="none" strike="noStrike" kern="1200" cap="none" dirty="0">
              <a:solidFill>
                <a:srgbClr val="000000"/>
              </a:solidFill>
              <a:effectLst/>
              <a:latin typeface="Times New Roman"/>
              <a:ea typeface="Times New Roman"/>
              <a:cs typeface="Times New Roman"/>
              <a:sym typeface="Times New Roman"/>
            </a:endParaRPr>
          </a:p>
          <a:p>
            <a:pPr fontAlgn="base"/>
            <a:r>
              <a:rPr lang="ca-ES" sz="1200" b="0" i="0" u="none" strike="noStrike" kern="1200" cap="none" dirty="0">
                <a:solidFill>
                  <a:srgbClr val="000000"/>
                </a:solidFill>
                <a:effectLst/>
                <a:latin typeface="Times New Roman"/>
                <a:ea typeface="Times New Roman"/>
                <a:cs typeface="Times New Roman"/>
                <a:sym typeface="Times New Roman"/>
              </a:rPr>
              <a:t> </a:t>
            </a:r>
          </a:p>
          <a:p>
            <a:pPr fontAlgn="base"/>
            <a:endParaRPr lang="ca-ES" sz="1200" b="0" i="0" u="none" strike="noStrike" kern="1200" cap="none" dirty="0">
              <a:solidFill>
                <a:srgbClr val="000000"/>
              </a:solidFill>
              <a:effectLst/>
              <a:latin typeface="Times New Roman"/>
              <a:ea typeface="Times New Roman"/>
              <a:cs typeface="Times New Roman"/>
              <a:sym typeface="Times New Roman"/>
            </a:endParaRPr>
          </a:p>
        </p:txBody>
      </p:sp>
      <p:sp>
        <p:nvSpPr>
          <p:cNvPr id="90" name="Shape 90"/>
          <p:cNvSpPr>
            <a:spLocks noGrp="1" noRot="1" noChangeAspect="1"/>
          </p:cNvSpPr>
          <p:nvPr>
            <p:ph type="sldImg" idx="2"/>
          </p:nvPr>
        </p:nvSpPr>
        <p:spPr>
          <a:xfrm>
            <a:off x="917575" y="744538"/>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99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s-ES" sz="1200" b="0" i="0" u="none" strike="noStrike" cap="none" smtClean="0">
                <a:solidFill>
                  <a:srgbClr val="000000"/>
                </a:solidFill>
                <a:latin typeface="Arial"/>
                <a:ea typeface="Arial"/>
                <a:cs typeface="Arial"/>
                <a:sym typeface="Arial"/>
              </a:rPr>
              <a:pPr marL="0" marR="0" lvl="0" indent="0" algn="r" rtl="0">
                <a:spcBef>
                  <a:spcPts val="0"/>
                </a:spcBef>
                <a:spcAft>
                  <a:spcPts val="0"/>
                </a:spcAft>
                <a:buSzPct val="25000"/>
                <a:buNone/>
              </a:pPr>
              <a:t>8</a:t>
            </a:fld>
            <a:endParaRPr lang="es-E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78873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s-ES" sz="1200" b="0" i="0" u="none" strike="noStrike" cap="none" smtClean="0">
                <a:solidFill>
                  <a:srgbClr val="000000"/>
                </a:solidFill>
                <a:latin typeface="Arial"/>
                <a:ea typeface="Arial"/>
                <a:cs typeface="Arial"/>
                <a:sym typeface="Arial"/>
              </a:rPr>
              <a:pPr marL="0" marR="0" lvl="0" indent="0" algn="r" rtl="0">
                <a:spcBef>
                  <a:spcPts val="0"/>
                </a:spcBef>
                <a:spcAft>
                  <a:spcPts val="0"/>
                </a:spcAft>
                <a:buSzPct val="25000"/>
                <a:buNone/>
              </a:pPr>
              <a:t>9</a:t>
            </a:fld>
            <a:endParaRPr lang="es-E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5339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16"/>
        <p:cNvGrpSpPr/>
        <p:nvPr/>
      </p:nvGrpSpPr>
      <p:grpSpPr>
        <a:xfrm>
          <a:off x="0" y="0"/>
          <a:ext cx="0" cy="0"/>
          <a:chOff x="0" y="0"/>
          <a:chExt cx="0" cy="0"/>
        </a:xfrm>
      </p:grpSpPr>
      <p:sp>
        <p:nvSpPr>
          <p:cNvPr id="17" name="Shape 17"/>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85800" y="463550"/>
            <a:ext cx="7770812" cy="1433512"/>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32" name="Shape 32"/>
          <p:cNvSpPr txBox="1">
            <a:spLocks noGrp="1"/>
          </p:cNvSpPr>
          <p:nvPr>
            <p:ph type="body" idx="1"/>
          </p:nvPr>
        </p:nvSpPr>
        <p:spPr>
          <a:xfrm>
            <a:off x="685800" y="1981200"/>
            <a:ext cx="3808413" cy="4233862"/>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body" idx="2"/>
          </p:nvPr>
        </p:nvSpPr>
        <p:spPr>
          <a:xfrm>
            <a:off x="4646612" y="1981200"/>
            <a:ext cx="3809999" cy="4233862"/>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30237" y="365125"/>
            <a:ext cx="7886700" cy="1325562"/>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37" name="Shape 37"/>
          <p:cNvSpPr txBox="1">
            <a:spLocks noGrp="1"/>
          </p:cNvSpPr>
          <p:nvPr>
            <p:ph type="body" idx="1"/>
          </p:nvPr>
        </p:nvSpPr>
        <p:spPr>
          <a:xfrm>
            <a:off x="630237" y="1681163"/>
            <a:ext cx="3868737" cy="823912"/>
          </a:xfrm>
          <a:prstGeom prst="rect">
            <a:avLst/>
          </a:prstGeom>
          <a:noFill/>
          <a:ln>
            <a:noFill/>
          </a:ln>
        </p:spPr>
        <p:txBody>
          <a:bodyPr lIns="91425" tIns="91425" rIns="91425" bIns="91425" anchor="b" anchorCtr="0"/>
          <a:lstStyle>
            <a:lvl1pPr marL="0" marR="0" lvl="0" indent="0" algn="l" rtl="0">
              <a:spcBef>
                <a:spcPts val="800"/>
              </a:spcBef>
              <a:spcAft>
                <a:spcPts val="0"/>
              </a:spcAft>
              <a:buClr>
                <a:srgbClr val="000000"/>
              </a:buClr>
              <a:buFont typeface="Times New Roman"/>
              <a:buNone/>
              <a:defRPr sz="2400" b="1" i="0" u="none" strike="noStrike" cap="none">
                <a:solidFill>
                  <a:srgbClr val="000000"/>
                </a:solidFill>
                <a:latin typeface="Arial"/>
                <a:ea typeface="Arial"/>
                <a:cs typeface="Arial"/>
                <a:sym typeface="Arial"/>
              </a:defRPr>
            </a:lvl1pPr>
            <a:lvl2pPr marL="457200" marR="0" lvl="1" indent="0" algn="l" rtl="0">
              <a:spcBef>
                <a:spcPts val="700"/>
              </a:spcBef>
              <a:spcAft>
                <a:spcPts val="0"/>
              </a:spcAft>
              <a:buClr>
                <a:srgbClr val="000000"/>
              </a:buClr>
              <a:buFont typeface="Times New Roman"/>
              <a:buNone/>
              <a:defRPr sz="2000" b="1" i="0" u="none" strike="noStrike" cap="none">
                <a:solidFill>
                  <a:srgbClr val="000000"/>
                </a:solidFill>
                <a:latin typeface="Arial"/>
                <a:ea typeface="Arial"/>
                <a:cs typeface="Arial"/>
                <a:sym typeface="Arial"/>
              </a:defRPr>
            </a:lvl2pPr>
            <a:lvl3pPr marL="914400" marR="0" lvl="2" indent="0" algn="l" rtl="0">
              <a:spcBef>
                <a:spcPts val="600"/>
              </a:spcBef>
              <a:spcAft>
                <a:spcPts val="0"/>
              </a:spcAft>
              <a:buClr>
                <a:srgbClr val="000000"/>
              </a:buClr>
              <a:buFont typeface="Times New Roman"/>
              <a:buNone/>
              <a:defRPr sz="1800" b="1" i="0" u="none" strike="noStrike" cap="none">
                <a:solidFill>
                  <a:srgbClr val="000000"/>
                </a:solidFill>
                <a:latin typeface="Arial"/>
                <a:ea typeface="Arial"/>
                <a:cs typeface="Arial"/>
                <a:sym typeface="Arial"/>
              </a:defRPr>
            </a:lvl3pPr>
            <a:lvl4pPr marL="1371600" marR="0" lvl="3" indent="0" algn="l" rtl="0">
              <a:spcBef>
                <a:spcPts val="500"/>
              </a:spcBef>
              <a:spcAft>
                <a:spcPts val="0"/>
              </a:spcAft>
              <a:buClr>
                <a:srgbClr val="000000"/>
              </a:buClr>
              <a:buFont typeface="Times New Roman"/>
              <a:buNone/>
              <a:defRPr sz="1600" b="1" i="0" u="none" strike="noStrike" cap="none">
                <a:solidFill>
                  <a:srgbClr val="000000"/>
                </a:solidFill>
                <a:latin typeface="Arial"/>
                <a:ea typeface="Arial"/>
                <a:cs typeface="Arial"/>
                <a:sym typeface="Arial"/>
              </a:defRPr>
            </a:lvl4pPr>
            <a:lvl5pPr marL="1828800" marR="0" lvl="4" indent="0" algn="l" rtl="0">
              <a:spcBef>
                <a:spcPts val="500"/>
              </a:spcBef>
              <a:spcAft>
                <a:spcPts val="0"/>
              </a:spcAft>
              <a:buClr>
                <a:srgbClr val="000000"/>
              </a:buClr>
              <a:buFont typeface="Times New Roman"/>
              <a:buNone/>
              <a:defRPr sz="1600" b="1" i="0" u="none" strike="noStrike" cap="none">
                <a:solidFill>
                  <a:srgbClr val="000000"/>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630237" y="2505075"/>
            <a:ext cx="3868737" cy="3684588"/>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29150" y="1681163"/>
            <a:ext cx="3887787" cy="823912"/>
          </a:xfrm>
          <a:prstGeom prst="rect">
            <a:avLst/>
          </a:prstGeom>
          <a:noFill/>
          <a:ln>
            <a:noFill/>
          </a:ln>
        </p:spPr>
        <p:txBody>
          <a:bodyPr lIns="91425" tIns="91425" rIns="91425" bIns="91425" anchor="b" anchorCtr="0"/>
          <a:lstStyle>
            <a:lvl1pPr marL="0" marR="0" lvl="0" indent="0" algn="l" rtl="0">
              <a:spcBef>
                <a:spcPts val="800"/>
              </a:spcBef>
              <a:spcAft>
                <a:spcPts val="0"/>
              </a:spcAft>
              <a:buClr>
                <a:srgbClr val="000000"/>
              </a:buClr>
              <a:buFont typeface="Times New Roman"/>
              <a:buNone/>
              <a:defRPr sz="2400" b="1" i="0" u="none" strike="noStrike" cap="none">
                <a:solidFill>
                  <a:srgbClr val="000000"/>
                </a:solidFill>
                <a:latin typeface="Arial"/>
                <a:ea typeface="Arial"/>
                <a:cs typeface="Arial"/>
                <a:sym typeface="Arial"/>
              </a:defRPr>
            </a:lvl1pPr>
            <a:lvl2pPr marL="457200" marR="0" lvl="1" indent="0" algn="l" rtl="0">
              <a:spcBef>
                <a:spcPts val="700"/>
              </a:spcBef>
              <a:spcAft>
                <a:spcPts val="0"/>
              </a:spcAft>
              <a:buClr>
                <a:srgbClr val="000000"/>
              </a:buClr>
              <a:buFont typeface="Times New Roman"/>
              <a:buNone/>
              <a:defRPr sz="2000" b="1" i="0" u="none" strike="noStrike" cap="none">
                <a:solidFill>
                  <a:srgbClr val="000000"/>
                </a:solidFill>
                <a:latin typeface="Arial"/>
                <a:ea typeface="Arial"/>
                <a:cs typeface="Arial"/>
                <a:sym typeface="Arial"/>
              </a:defRPr>
            </a:lvl2pPr>
            <a:lvl3pPr marL="914400" marR="0" lvl="2" indent="0" algn="l" rtl="0">
              <a:spcBef>
                <a:spcPts val="600"/>
              </a:spcBef>
              <a:spcAft>
                <a:spcPts val="0"/>
              </a:spcAft>
              <a:buClr>
                <a:srgbClr val="000000"/>
              </a:buClr>
              <a:buFont typeface="Times New Roman"/>
              <a:buNone/>
              <a:defRPr sz="1800" b="1" i="0" u="none" strike="noStrike" cap="none">
                <a:solidFill>
                  <a:srgbClr val="000000"/>
                </a:solidFill>
                <a:latin typeface="Arial"/>
                <a:ea typeface="Arial"/>
                <a:cs typeface="Arial"/>
                <a:sym typeface="Arial"/>
              </a:defRPr>
            </a:lvl3pPr>
            <a:lvl4pPr marL="1371600" marR="0" lvl="3" indent="0" algn="l" rtl="0">
              <a:spcBef>
                <a:spcPts val="500"/>
              </a:spcBef>
              <a:spcAft>
                <a:spcPts val="0"/>
              </a:spcAft>
              <a:buClr>
                <a:srgbClr val="000000"/>
              </a:buClr>
              <a:buFont typeface="Times New Roman"/>
              <a:buNone/>
              <a:defRPr sz="1600" b="1" i="0" u="none" strike="noStrike" cap="none">
                <a:solidFill>
                  <a:srgbClr val="000000"/>
                </a:solidFill>
                <a:latin typeface="Arial"/>
                <a:ea typeface="Arial"/>
                <a:cs typeface="Arial"/>
                <a:sym typeface="Arial"/>
              </a:defRPr>
            </a:lvl4pPr>
            <a:lvl5pPr marL="1828800" marR="0" lvl="4" indent="0" algn="l" rtl="0">
              <a:spcBef>
                <a:spcPts val="500"/>
              </a:spcBef>
              <a:spcAft>
                <a:spcPts val="0"/>
              </a:spcAft>
              <a:buClr>
                <a:srgbClr val="000000"/>
              </a:buClr>
              <a:buFont typeface="Times New Roman"/>
              <a:buNone/>
              <a:defRPr sz="1600" b="1" i="0" u="none" strike="noStrike" cap="none">
                <a:solidFill>
                  <a:srgbClr val="000000"/>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body" idx="4"/>
          </p:nvPr>
        </p:nvSpPr>
        <p:spPr>
          <a:xfrm>
            <a:off x="4629150" y="2505075"/>
            <a:ext cx="3887787" cy="3684588"/>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85800" y="463550"/>
            <a:ext cx="7770812" cy="1433512"/>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32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47" name="Shape 47"/>
          <p:cNvSpPr txBox="1">
            <a:spLocks noGrp="1"/>
          </p:cNvSpPr>
          <p:nvPr>
            <p:ph type="body" idx="1"/>
          </p:nvPr>
        </p:nvSpPr>
        <p:spPr>
          <a:xfrm>
            <a:off x="3887787" y="987425"/>
            <a:ext cx="4629150" cy="4873624"/>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body" idx="2"/>
          </p:nvPr>
        </p:nvSpPr>
        <p:spPr>
          <a:xfrm>
            <a:off x="630237" y="2057400"/>
            <a:ext cx="2949575" cy="3811588"/>
          </a:xfrm>
          <a:prstGeom prst="rect">
            <a:avLst/>
          </a:prstGeom>
          <a:noFill/>
          <a:ln>
            <a:noFill/>
          </a:ln>
        </p:spPr>
        <p:txBody>
          <a:bodyPr lIns="91425" tIns="91425" rIns="91425" bIns="91425" anchor="t" anchorCtr="0"/>
          <a:lstStyle>
            <a:lvl1pPr marL="0" marR="0" lvl="0" indent="0" algn="l" rtl="0">
              <a:spcBef>
                <a:spcPts val="800"/>
              </a:spcBef>
              <a:spcAft>
                <a:spcPts val="0"/>
              </a:spcAft>
              <a:buClr>
                <a:srgbClr val="000000"/>
              </a:buClr>
              <a:buFont typeface="Times New Roman"/>
              <a:buNone/>
              <a:defRPr sz="1600" b="0" i="0" u="none" strike="noStrike" cap="none">
                <a:solidFill>
                  <a:srgbClr val="000000"/>
                </a:solidFill>
                <a:latin typeface="Arial"/>
                <a:ea typeface="Arial"/>
                <a:cs typeface="Arial"/>
                <a:sym typeface="Arial"/>
              </a:defRPr>
            </a:lvl1pPr>
            <a:lvl2pPr marL="457200" marR="0" lvl="1" indent="0" algn="l" rtl="0">
              <a:spcBef>
                <a:spcPts val="700"/>
              </a:spcBef>
              <a:spcAft>
                <a:spcPts val="0"/>
              </a:spcAft>
              <a:buClr>
                <a:srgbClr val="000000"/>
              </a:buClr>
              <a:buFont typeface="Times New Roman"/>
              <a:buNone/>
              <a:defRPr sz="1400" b="0" i="0" u="none" strike="noStrike" cap="none">
                <a:solidFill>
                  <a:srgbClr val="000000"/>
                </a:solidFill>
                <a:latin typeface="Arial"/>
                <a:ea typeface="Arial"/>
                <a:cs typeface="Arial"/>
                <a:sym typeface="Arial"/>
              </a:defRPr>
            </a:lvl2pPr>
            <a:lvl3pPr marL="914400" marR="0" lvl="2" indent="0" algn="l" rtl="0">
              <a:spcBef>
                <a:spcPts val="600"/>
              </a:spcBef>
              <a:spcAft>
                <a:spcPts val="0"/>
              </a:spcAft>
              <a:buClr>
                <a:srgbClr val="000000"/>
              </a:buClr>
              <a:buFont typeface="Times New Roman"/>
              <a:buNone/>
              <a:defRPr sz="1200" b="0" i="0" u="none" strike="noStrike" cap="none">
                <a:solidFill>
                  <a:srgbClr val="000000"/>
                </a:solidFill>
                <a:latin typeface="Arial"/>
                <a:ea typeface="Arial"/>
                <a:cs typeface="Arial"/>
                <a:sym typeface="Arial"/>
              </a:defRPr>
            </a:lvl3pPr>
            <a:lvl4pPr marL="1371600" marR="0" lvl="3" indent="0" algn="l" rtl="0">
              <a:spcBef>
                <a:spcPts val="500"/>
              </a:spcBef>
              <a:spcAft>
                <a:spcPts val="0"/>
              </a:spcAft>
              <a:buClr>
                <a:srgbClr val="000000"/>
              </a:buClr>
              <a:buFont typeface="Times New Roman"/>
              <a:buNone/>
              <a:defRPr sz="1000" b="0" i="0" u="none" strike="noStrike" cap="none">
                <a:solidFill>
                  <a:srgbClr val="000000"/>
                </a:solidFill>
                <a:latin typeface="Arial"/>
                <a:ea typeface="Arial"/>
                <a:cs typeface="Arial"/>
                <a:sym typeface="Arial"/>
              </a:defRPr>
            </a:lvl4pPr>
            <a:lvl5pPr marL="1828800" marR="0" lvl="4" indent="0" algn="l" rtl="0">
              <a:spcBef>
                <a:spcPts val="500"/>
              </a:spcBef>
              <a:spcAft>
                <a:spcPts val="0"/>
              </a:spcAft>
              <a:buClr>
                <a:srgbClr val="000000"/>
              </a:buClr>
              <a:buFont typeface="Times New Roman"/>
              <a:buNone/>
              <a:defRPr sz="1000" b="0" i="0" u="none" strike="noStrike" cap="none">
                <a:solidFill>
                  <a:srgbClr val="000000"/>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32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52" name="Shape 52"/>
          <p:cNvSpPr>
            <a:spLocks noGrp="1"/>
          </p:cNvSpPr>
          <p:nvPr>
            <p:ph type="pic" idx="2"/>
          </p:nvPr>
        </p:nvSpPr>
        <p:spPr>
          <a:xfrm>
            <a:off x="3887787" y="987425"/>
            <a:ext cx="4629150" cy="4873624"/>
          </a:xfrm>
          <a:prstGeom prst="rect">
            <a:avLst/>
          </a:prstGeom>
          <a:noFill/>
          <a:ln>
            <a:noFill/>
          </a:ln>
        </p:spPr>
        <p:txBody>
          <a:bodyPr lIns="91425" tIns="91425" rIns="91425" bIns="91425" anchor="t" anchorCtr="0"/>
          <a:lstStyle>
            <a:lvl1pPr marL="0" marR="0" lvl="0" indent="0" algn="l" rtl="0">
              <a:spcBef>
                <a:spcPts val="800"/>
              </a:spcBef>
              <a:spcAft>
                <a:spcPts val="0"/>
              </a:spcAft>
              <a:buClr>
                <a:srgbClr val="000000"/>
              </a:buClr>
              <a:buFont typeface="Times New Roman"/>
              <a:buNone/>
              <a:defRPr sz="3200" b="0" i="0" u="none" strike="noStrike" cap="none">
                <a:solidFill>
                  <a:srgbClr val="000000"/>
                </a:solidFill>
                <a:latin typeface="Arial"/>
                <a:ea typeface="Arial"/>
                <a:cs typeface="Arial"/>
                <a:sym typeface="Arial"/>
              </a:defRPr>
            </a:lvl1pPr>
            <a:lvl2pPr marL="457200" marR="0" lvl="1" indent="0" algn="l" rtl="0">
              <a:spcBef>
                <a:spcPts val="700"/>
              </a:spcBef>
              <a:spcAft>
                <a:spcPts val="0"/>
              </a:spcAft>
              <a:buClr>
                <a:srgbClr val="000000"/>
              </a:buClr>
              <a:buFont typeface="Times New Roman"/>
              <a:buNone/>
              <a:defRPr sz="2800" b="0" i="0" u="none" strike="noStrike" cap="none">
                <a:solidFill>
                  <a:srgbClr val="000000"/>
                </a:solidFill>
                <a:latin typeface="Arial"/>
                <a:ea typeface="Arial"/>
                <a:cs typeface="Arial"/>
                <a:sym typeface="Arial"/>
              </a:defRPr>
            </a:lvl2pPr>
            <a:lvl3pPr marL="914400" marR="0" lvl="2" indent="0" algn="l" rtl="0">
              <a:spcBef>
                <a:spcPts val="600"/>
              </a:spcBef>
              <a:spcAft>
                <a:spcPts val="0"/>
              </a:spcAft>
              <a:buClr>
                <a:srgbClr val="000000"/>
              </a:buClr>
              <a:buFont typeface="Times New Roman"/>
              <a:buNone/>
              <a:defRPr sz="2400" b="0" i="0" u="none" strike="noStrike" cap="none">
                <a:solidFill>
                  <a:srgbClr val="000000"/>
                </a:solidFill>
                <a:latin typeface="Arial"/>
                <a:ea typeface="Arial"/>
                <a:cs typeface="Arial"/>
                <a:sym typeface="Arial"/>
              </a:defRPr>
            </a:lvl3pPr>
            <a:lvl4pPr marL="1371600" marR="0" lvl="3" indent="0" algn="l" rtl="0">
              <a:spcBef>
                <a:spcPts val="500"/>
              </a:spcBef>
              <a:spcAft>
                <a:spcPts val="0"/>
              </a:spcAft>
              <a:buClr>
                <a:srgbClr val="000000"/>
              </a:buClr>
              <a:buFont typeface="Times New Roman"/>
              <a:buNone/>
              <a:defRPr sz="2000" b="0" i="0" u="none" strike="noStrike" cap="none">
                <a:solidFill>
                  <a:srgbClr val="000000"/>
                </a:solidFill>
                <a:latin typeface="Arial"/>
                <a:ea typeface="Arial"/>
                <a:cs typeface="Arial"/>
                <a:sym typeface="Arial"/>
              </a:defRPr>
            </a:lvl4pPr>
            <a:lvl5pPr marL="1828800" marR="0" lvl="4" indent="0" algn="l" rtl="0">
              <a:spcBef>
                <a:spcPts val="500"/>
              </a:spcBef>
              <a:spcAft>
                <a:spcPts val="0"/>
              </a:spcAft>
              <a:buClr>
                <a:srgbClr val="000000"/>
              </a:buClr>
              <a:buFont typeface="Times New Roman"/>
              <a:buNone/>
              <a:defRPr sz="2000" b="0" i="0" u="none" strike="noStrike" cap="none">
                <a:solidFill>
                  <a:srgbClr val="000000"/>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53" name="Shape 53"/>
          <p:cNvSpPr txBox="1">
            <a:spLocks noGrp="1"/>
          </p:cNvSpPr>
          <p:nvPr>
            <p:ph type="body" idx="1"/>
          </p:nvPr>
        </p:nvSpPr>
        <p:spPr>
          <a:xfrm>
            <a:off x="630237" y="2057400"/>
            <a:ext cx="2949575" cy="3811588"/>
          </a:xfrm>
          <a:prstGeom prst="rect">
            <a:avLst/>
          </a:prstGeom>
          <a:noFill/>
          <a:ln>
            <a:noFill/>
          </a:ln>
        </p:spPr>
        <p:txBody>
          <a:bodyPr lIns="91425" tIns="91425" rIns="91425" bIns="91425" anchor="t" anchorCtr="0"/>
          <a:lstStyle>
            <a:lvl1pPr marL="0" marR="0" lvl="0" indent="0" algn="l" rtl="0">
              <a:spcBef>
                <a:spcPts val="800"/>
              </a:spcBef>
              <a:spcAft>
                <a:spcPts val="0"/>
              </a:spcAft>
              <a:buClr>
                <a:srgbClr val="000000"/>
              </a:buClr>
              <a:buFont typeface="Times New Roman"/>
              <a:buNone/>
              <a:defRPr sz="1600" b="0" i="0" u="none" strike="noStrike" cap="none">
                <a:solidFill>
                  <a:srgbClr val="000000"/>
                </a:solidFill>
                <a:latin typeface="Arial"/>
                <a:ea typeface="Arial"/>
                <a:cs typeface="Arial"/>
                <a:sym typeface="Arial"/>
              </a:defRPr>
            </a:lvl1pPr>
            <a:lvl2pPr marL="457200" marR="0" lvl="1" indent="0" algn="l" rtl="0">
              <a:spcBef>
                <a:spcPts val="700"/>
              </a:spcBef>
              <a:spcAft>
                <a:spcPts val="0"/>
              </a:spcAft>
              <a:buClr>
                <a:srgbClr val="000000"/>
              </a:buClr>
              <a:buFont typeface="Times New Roman"/>
              <a:buNone/>
              <a:defRPr sz="1400" b="0" i="0" u="none" strike="noStrike" cap="none">
                <a:solidFill>
                  <a:srgbClr val="000000"/>
                </a:solidFill>
                <a:latin typeface="Arial"/>
                <a:ea typeface="Arial"/>
                <a:cs typeface="Arial"/>
                <a:sym typeface="Arial"/>
              </a:defRPr>
            </a:lvl2pPr>
            <a:lvl3pPr marL="914400" marR="0" lvl="2" indent="0" algn="l" rtl="0">
              <a:spcBef>
                <a:spcPts val="600"/>
              </a:spcBef>
              <a:spcAft>
                <a:spcPts val="0"/>
              </a:spcAft>
              <a:buClr>
                <a:srgbClr val="000000"/>
              </a:buClr>
              <a:buFont typeface="Times New Roman"/>
              <a:buNone/>
              <a:defRPr sz="1200" b="0" i="0" u="none" strike="noStrike" cap="none">
                <a:solidFill>
                  <a:srgbClr val="000000"/>
                </a:solidFill>
                <a:latin typeface="Arial"/>
                <a:ea typeface="Arial"/>
                <a:cs typeface="Arial"/>
                <a:sym typeface="Arial"/>
              </a:defRPr>
            </a:lvl3pPr>
            <a:lvl4pPr marL="1371600" marR="0" lvl="3" indent="0" algn="l" rtl="0">
              <a:spcBef>
                <a:spcPts val="500"/>
              </a:spcBef>
              <a:spcAft>
                <a:spcPts val="0"/>
              </a:spcAft>
              <a:buClr>
                <a:srgbClr val="000000"/>
              </a:buClr>
              <a:buFont typeface="Times New Roman"/>
              <a:buNone/>
              <a:defRPr sz="1000" b="0" i="0" u="none" strike="noStrike" cap="none">
                <a:solidFill>
                  <a:srgbClr val="000000"/>
                </a:solidFill>
                <a:latin typeface="Arial"/>
                <a:ea typeface="Arial"/>
                <a:cs typeface="Arial"/>
                <a:sym typeface="Arial"/>
              </a:defRPr>
            </a:lvl4pPr>
            <a:lvl5pPr marL="1828800" marR="0" lvl="4" indent="0" algn="l" rtl="0">
              <a:spcBef>
                <a:spcPts val="500"/>
              </a:spcBef>
              <a:spcAft>
                <a:spcPts val="0"/>
              </a:spcAft>
              <a:buClr>
                <a:srgbClr val="000000"/>
              </a:buClr>
              <a:buFont typeface="Times New Roman"/>
              <a:buNone/>
              <a:defRPr sz="1000" b="0" i="0" u="none" strike="noStrike" cap="none">
                <a:solidFill>
                  <a:srgbClr val="000000"/>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85800" y="463550"/>
            <a:ext cx="7770812" cy="1433512"/>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body" idx="1"/>
          </p:nvPr>
        </p:nvSpPr>
        <p:spPr>
          <a:xfrm rot="5400000">
            <a:off x="2454275" y="212725"/>
            <a:ext cx="4233862" cy="7770812"/>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59"/>
        <p:cNvGrpSpPr/>
        <p:nvPr/>
      </p:nvGrpSpPr>
      <p:grpSpPr>
        <a:xfrm>
          <a:off x="0" y="0"/>
          <a:ext cx="0" cy="0"/>
          <a:chOff x="0" y="0"/>
          <a:chExt cx="0" cy="0"/>
        </a:xfrm>
      </p:grpSpPr>
      <p:sp>
        <p:nvSpPr>
          <p:cNvPr id="60" name="Shape 60"/>
          <p:cNvSpPr txBox="1">
            <a:spLocks noGrp="1"/>
          </p:cNvSpPr>
          <p:nvPr>
            <p:ph type="title"/>
          </p:nvPr>
        </p:nvSpPr>
        <p:spPr>
          <a:xfrm rot="5400000">
            <a:off x="4610100" y="2368549"/>
            <a:ext cx="5751513" cy="194151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61" name="Shape 61"/>
          <p:cNvSpPr txBox="1">
            <a:spLocks noGrp="1"/>
          </p:cNvSpPr>
          <p:nvPr>
            <p:ph type="body" idx="1"/>
          </p:nvPr>
        </p:nvSpPr>
        <p:spPr>
          <a:xfrm rot="5400000">
            <a:off x="648493" y="500856"/>
            <a:ext cx="5751513" cy="5676900"/>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85800" y="463550"/>
            <a:ext cx="7770812" cy="1433512"/>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rgbClr val="000000"/>
                </a:solidFill>
                <a:latin typeface="Arial"/>
                <a:ea typeface="Arial"/>
                <a:cs typeface="Arial"/>
                <a:sym typeface="Arial"/>
              </a:defRPr>
            </a:lvl5pPr>
            <a:lvl6pPr marL="2514600" marR="0" lvl="5" indent="-228600" algn="ctr" rtl="0">
              <a:spcBef>
                <a:spcPts val="0"/>
              </a:spcBef>
              <a:spcAft>
                <a:spcPts val="0"/>
              </a:spcAft>
              <a:buNone/>
              <a:defRPr sz="4400" b="0" i="0" u="none" strike="noStrike" cap="none">
                <a:solidFill>
                  <a:srgbClr val="000000"/>
                </a:solidFill>
                <a:latin typeface="Arial"/>
                <a:ea typeface="Arial"/>
                <a:cs typeface="Arial"/>
                <a:sym typeface="Arial"/>
              </a:defRPr>
            </a:lvl6pPr>
            <a:lvl7pPr marL="2971800" marR="0" lvl="6" indent="-228600" algn="ctr" rtl="0">
              <a:spcBef>
                <a:spcPts val="0"/>
              </a:spcBef>
              <a:spcAft>
                <a:spcPts val="0"/>
              </a:spcAft>
              <a:buNone/>
              <a:defRPr sz="4400" b="0" i="0" u="none" strike="noStrike" cap="none">
                <a:solidFill>
                  <a:srgbClr val="000000"/>
                </a:solidFill>
                <a:latin typeface="Arial"/>
                <a:ea typeface="Arial"/>
                <a:cs typeface="Arial"/>
                <a:sym typeface="Arial"/>
              </a:defRPr>
            </a:lvl7pPr>
            <a:lvl8pPr marL="3429000" marR="0" lvl="7" indent="-228600" algn="ctr" rtl="0">
              <a:spcBef>
                <a:spcPts val="0"/>
              </a:spcBef>
              <a:spcAft>
                <a:spcPts val="0"/>
              </a:spcAft>
              <a:buNone/>
              <a:defRPr sz="4400" b="0" i="0" u="none" strike="noStrike" cap="none">
                <a:solidFill>
                  <a:srgbClr val="000000"/>
                </a:solidFill>
                <a:latin typeface="Arial"/>
                <a:ea typeface="Arial"/>
                <a:cs typeface="Arial"/>
                <a:sym typeface="Arial"/>
              </a:defRPr>
            </a:lvl8pPr>
            <a:lvl9pPr marL="3886200" marR="0" lvl="8" indent="-228600" algn="ctr" rtl="0">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85800" y="1981200"/>
            <a:ext cx="7770812" cy="4233862"/>
          </a:xfrm>
          <a:prstGeom prst="rect">
            <a:avLst/>
          </a:prstGeom>
          <a:noFill/>
          <a:ln>
            <a:noFill/>
          </a:ln>
        </p:spPr>
        <p:txBody>
          <a:bodyPr lIns="91425" tIns="91425" rIns="91425" bIns="91425" anchor="t" anchorCtr="0"/>
          <a:lstStyle>
            <a:lvl1pPr marL="342900" marR="0" lvl="0" indent="-342900" algn="l" rtl="0">
              <a:spcBef>
                <a:spcPts val="800"/>
              </a:spcBef>
              <a:spcAft>
                <a:spcPts val="0"/>
              </a:spcAft>
              <a:buNone/>
              <a:defRPr sz="3200" b="0" i="0" u="none" strike="noStrike" cap="none">
                <a:solidFill>
                  <a:srgbClr val="000000"/>
                </a:solidFill>
                <a:latin typeface="Arial"/>
                <a:ea typeface="Arial"/>
                <a:cs typeface="Arial"/>
                <a:sym typeface="Arial"/>
              </a:defRPr>
            </a:lvl1pPr>
            <a:lvl2pPr marL="742950" marR="0" lvl="1" indent="-285750" algn="l" rtl="0">
              <a:spcBef>
                <a:spcPts val="700"/>
              </a:spcBef>
              <a:spcAft>
                <a:spcPts val="0"/>
              </a:spcAft>
              <a:buNone/>
              <a:defRPr sz="2800" b="0" i="0" u="none" strike="noStrike" cap="none">
                <a:solidFill>
                  <a:srgbClr val="000000"/>
                </a:solidFill>
                <a:latin typeface="Arial"/>
                <a:ea typeface="Arial"/>
                <a:cs typeface="Arial"/>
                <a:sym typeface="Arial"/>
              </a:defRPr>
            </a:lvl2pPr>
            <a:lvl3pPr marL="1143000" marR="0" lvl="2" indent="-228600" algn="l" rtl="0">
              <a:spcBef>
                <a:spcPts val="600"/>
              </a:spcBef>
              <a:spcAft>
                <a:spcPts val="0"/>
              </a:spcAft>
              <a:buNone/>
              <a:defRPr sz="2400" b="0" i="0" u="none" strike="noStrike" cap="none">
                <a:solidFill>
                  <a:srgbClr val="000000"/>
                </a:solidFill>
                <a:latin typeface="Arial"/>
                <a:ea typeface="Arial"/>
                <a:cs typeface="Arial"/>
                <a:sym typeface="Arial"/>
              </a:defRPr>
            </a:lvl3pPr>
            <a:lvl4pPr marL="1600200" marR="0" lvl="3" indent="-228600" algn="l" rtl="0">
              <a:spcBef>
                <a:spcPts val="500"/>
              </a:spcBef>
              <a:spcAft>
                <a:spcPts val="0"/>
              </a:spcAft>
              <a:buNone/>
              <a:defRPr sz="2000" b="0" i="0" u="none" strike="noStrike" cap="none">
                <a:solidFill>
                  <a:srgbClr val="000000"/>
                </a:solidFill>
                <a:latin typeface="Arial"/>
                <a:ea typeface="Arial"/>
                <a:cs typeface="Arial"/>
                <a:sym typeface="Arial"/>
              </a:defRPr>
            </a:lvl4pPr>
            <a:lvl5pPr marL="2057400" marR="0" lvl="4" indent="-228600" algn="l" rtl="0">
              <a:spcBef>
                <a:spcPts val="500"/>
              </a:spcBef>
              <a:spcAft>
                <a:spcPts val="0"/>
              </a:spcAft>
              <a:buNone/>
              <a:defRPr sz="2000" b="0" i="0" u="none" strike="noStrike" cap="none">
                <a:solidFill>
                  <a:srgbClr val="000000"/>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Shape 13"/>
          <p:cNvSpPr txBox="1"/>
          <p:nvPr/>
        </p:nvSpPr>
        <p:spPr>
          <a:xfrm>
            <a:off x="685800" y="6248400"/>
            <a:ext cx="1904999" cy="46037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2400" b="0" i="0" u="none" strike="noStrike" cap="none" dirty="0">
              <a:solidFill>
                <a:schemeClr val="lt1"/>
              </a:solidFill>
              <a:latin typeface="Arial"/>
              <a:ea typeface="Arial"/>
              <a:cs typeface="Arial"/>
              <a:sym typeface="Arial"/>
            </a:endParaRPr>
          </a:p>
        </p:txBody>
      </p:sp>
      <p:sp>
        <p:nvSpPr>
          <p:cNvPr id="14" name="Shape 14"/>
          <p:cNvSpPr txBox="1"/>
          <p:nvPr/>
        </p:nvSpPr>
        <p:spPr>
          <a:xfrm>
            <a:off x="3124200" y="6248400"/>
            <a:ext cx="2895600" cy="46037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2400" b="0" i="0" u="none" strike="noStrike" cap="none" dirty="0">
              <a:solidFill>
                <a:schemeClr val="lt1"/>
              </a:solidFill>
              <a:latin typeface="Arial"/>
              <a:ea typeface="Arial"/>
              <a:cs typeface="Arial"/>
              <a:sym typeface="Arial"/>
            </a:endParaRPr>
          </a:p>
        </p:txBody>
      </p:sp>
      <p:sp>
        <p:nvSpPr>
          <p:cNvPr id="15" name="Shape 15"/>
          <p:cNvSpPr txBox="1">
            <a:spLocks noGrp="1"/>
          </p:cNvSpPr>
          <p:nvPr>
            <p:ph type="sldNum" idx="12"/>
          </p:nvPr>
        </p:nvSpPr>
        <p:spPr>
          <a:xfrm>
            <a:off x="6553200" y="6248400"/>
            <a:ext cx="1903412" cy="458788"/>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s-ES" sz="2400" b="0" i="0" u="none" strike="noStrike" cap="none">
                <a:solidFill>
                  <a:srgbClr val="000000"/>
                </a:solidFill>
                <a:latin typeface="Arial"/>
                <a:ea typeface="Arial"/>
                <a:cs typeface="Arial"/>
                <a:sym typeface="Arial"/>
              </a:rPr>
              <a:pPr marL="0" marR="0" lvl="0" indent="0" algn="l" rtl="0">
                <a:spcBef>
                  <a:spcPts val="0"/>
                </a:spcBef>
                <a:spcAft>
                  <a:spcPts val="0"/>
                </a:spcAft>
                <a:buSzPct val="25000"/>
                <a:buNone/>
              </a:pPr>
              <a:t>‹#›</a:t>
            </a:fld>
            <a:endParaRPr lang="es-ES" sz="2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11" Type="http://schemas.openxmlformats.org/officeDocument/2006/relationships/image" Target="../media/image18.png"/><Relationship Id="rId5" Type="http://schemas.openxmlformats.org/officeDocument/2006/relationships/hyperlink" Target="https://www.ampamestral.com/angles" TargetMode="External"/><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hyperlink" Target="http://www.ampamestral.com/" TargetMode="External"/><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10" Type="http://schemas.openxmlformats.org/officeDocument/2006/relationships/image" Target="../media/image23.jpg"/><Relationship Id="rId4" Type="http://schemas.openxmlformats.org/officeDocument/2006/relationships/image" Target="../media/image3.png"/><Relationship Id="rId9"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agora.xtec.cat/ceipmestral/curs-2018-19/nova-app-comunicacio-escola-families/"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5" Type="http://schemas.openxmlformats.org/officeDocument/2006/relationships/hyperlink" Target="https://www.ampamestral.com/angles"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12"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11" Type="http://schemas.openxmlformats.org/officeDocument/2006/relationships/image" Target="../media/image9.png"/><Relationship Id="rId5" Type="http://schemas.openxmlformats.org/officeDocument/2006/relationships/hyperlink" Target="https://www.ampamestral.com/angles" TargetMode="Externa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ampamestral.com/mecanografia"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ampamestral.com/aloha" TargetMode="External"/><Relationship Id="rId11" Type="http://schemas.openxmlformats.org/officeDocument/2006/relationships/image" Target="../media/image14.png"/><Relationship Id="rId5" Type="http://schemas.openxmlformats.org/officeDocument/2006/relationships/hyperlink" Target="https://www.ampamestral.com/angles" TargetMode="External"/><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p:nvPr/>
        </p:nvSpPr>
        <p:spPr>
          <a:xfrm>
            <a:off x="1476375" y="1781175"/>
            <a:ext cx="6191250" cy="30162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ca-ES" sz="3600" b="1" dirty="0">
                <a:solidFill>
                  <a:srgbClr val="860000"/>
                </a:solidFill>
                <a:latin typeface="Calibri" panose="020F0502020204030204" pitchFamily="34" charset="0"/>
                <a:ea typeface="Rambla"/>
                <a:cs typeface="Rambla"/>
                <a:sym typeface="Rambla"/>
              </a:rPr>
              <a:t>Assemblea General</a:t>
            </a:r>
          </a:p>
          <a:p>
            <a:pPr marL="0" marR="0" lvl="0" indent="0" algn="ctr" rtl="0">
              <a:spcBef>
                <a:spcPts val="0"/>
              </a:spcBef>
              <a:spcAft>
                <a:spcPts val="0"/>
              </a:spcAft>
              <a:buSzPct val="25000"/>
              <a:buNone/>
            </a:pPr>
            <a:r>
              <a:rPr lang="ca-ES" sz="3600" b="1" dirty="0">
                <a:solidFill>
                  <a:srgbClr val="860000"/>
                </a:solidFill>
                <a:latin typeface="Calibri" panose="020F0502020204030204" pitchFamily="34" charset="0"/>
                <a:ea typeface="Rambla"/>
                <a:cs typeface="Rambla"/>
                <a:sym typeface="Rambla"/>
              </a:rPr>
              <a:t>30</a:t>
            </a:r>
            <a:r>
              <a:rPr lang="ca-ES" sz="3600" b="1" i="0" u="none" strike="noStrike" cap="none" dirty="0">
                <a:solidFill>
                  <a:srgbClr val="860000"/>
                </a:solidFill>
                <a:latin typeface="Calibri" panose="020F0502020204030204" pitchFamily="34" charset="0"/>
                <a:ea typeface="Rambla"/>
                <a:cs typeface="Rambla"/>
                <a:sym typeface="Rambla"/>
              </a:rPr>
              <a:t>/10/2018</a:t>
            </a:r>
            <a:r>
              <a:rPr lang="ca-ES" sz="3600" b="1" i="0" u="none" strike="noStrike" cap="none" dirty="0">
                <a:solidFill>
                  <a:srgbClr val="16165D"/>
                </a:solidFill>
                <a:latin typeface="Calibri" panose="020F0502020204030204" pitchFamily="34" charset="0"/>
                <a:ea typeface="Rambla"/>
                <a:cs typeface="Rambla"/>
                <a:sym typeface="Rambla"/>
              </a:rPr>
              <a:t> </a:t>
            </a:r>
            <a:r>
              <a:rPr lang="ca-ES" sz="3600" b="1" i="0" u="none" strike="noStrike" cap="none" dirty="0">
                <a:solidFill>
                  <a:srgbClr val="000000"/>
                </a:solidFill>
                <a:latin typeface="Calibri" panose="020F0502020204030204" pitchFamily="34" charset="0"/>
                <a:ea typeface="Rambla"/>
                <a:cs typeface="Rambla"/>
                <a:sym typeface="Rambla"/>
              </a:rPr>
              <a:t/>
            </a:r>
            <a:br>
              <a:rPr lang="ca-ES" sz="3600" b="1" i="0" u="none" strike="noStrike" cap="none" dirty="0">
                <a:solidFill>
                  <a:srgbClr val="000000"/>
                </a:solidFill>
                <a:latin typeface="Calibri" panose="020F0502020204030204" pitchFamily="34" charset="0"/>
                <a:ea typeface="Rambla"/>
                <a:cs typeface="Rambla"/>
                <a:sym typeface="Rambla"/>
              </a:rPr>
            </a:br>
            <a:endParaRPr lang="ca-ES" sz="3600" b="1" i="0" u="none" strike="noStrike" cap="none" dirty="0">
              <a:solidFill>
                <a:srgbClr val="000000"/>
              </a:solidFill>
              <a:latin typeface="Calibri" panose="020F0502020204030204" pitchFamily="34" charset="0"/>
              <a:ea typeface="Rambla"/>
              <a:cs typeface="Rambla"/>
              <a:sym typeface="Rambla"/>
            </a:endParaRPr>
          </a:p>
        </p:txBody>
      </p:sp>
      <p:sp>
        <p:nvSpPr>
          <p:cNvPr id="70" name="Shape 70"/>
          <p:cNvSpPr txBox="1"/>
          <p:nvPr/>
        </p:nvSpPr>
        <p:spPr>
          <a:xfrm>
            <a:off x="334962" y="4391025"/>
            <a:ext cx="2508250" cy="909638"/>
          </a:xfrm>
          <a:prstGeom prst="rect">
            <a:avLst/>
          </a:prstGeom>
          <a:noFill/>
          <a:ln>
            <a:noFill/>
          </a:ln>
        </p:spPr>
        <p:txBody>
          <a:bodyPr lIns="90000" tIns="46800" rIns="90000" bIns="46800" anchor="t" anchorCtr="0">
            <a:noAutofit/>
          </a:bodyPr>
          <a:lstStyle/>
          <a:p>
            <a:pPr marL="0" marR="0" lvl="0" indent="0" algn="l" rtl="0">
              <a:spcBef>
                <a:spcPts val="400"/>
              </a:spcBef>
              <a:spcAft>
                <a:spcPts val="0"/>
              </a:spcAft>
              <a:buNone/>
            </a:pPr>
            <a:endParaRPr dirty="0"/>
          </a:p>
          <a:p>
            <a:pPr marL="0" marR="0" lvl="0" indent="0" algn="l" rtl="0">
              <a:spcBef>
                <a:spcPts val="45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spcBef>
                <a:spcPts val="450"/>
              </a:spcBef>
              <a:spcAft>
                <a:spcPts val="0"/>
              </a:spcAft>
              <a:buNone/>
            </a:pPr>
            <a:endParaRPr sz="1800" b="0" i="0" u="none" strike="noStrike" cap="none" dirty="0">
              <a:solidFill>
                <a:srgbClr val="000000"/>
              </a:solidFill>
              <a:latin typeface="Arial"/>
              <a:ea typeface="Arial"/>
              <a:cs typeface="Arial"/>
              <a:sym typeface="Arial"/>
            </a:endParaRPr>
          </a:p>
        </p:txBody>
      </p:sp>
      <p:sp>
        <p:nvSpPr>
          <p:cNvPr id="71" name="Shape 71"/>
          <p:cNvSpPr txBox="1"/>
          <p:nvPr/>
        </p:nvSpPr>
        <p:spPr>
          <a:xfrm>
            <a:off x="6145212" y="4391025"/>
            <a:ext cx="2890836" cy="909638"/>
          </a:xfrm>
          <a:prstGeom prst="rect">
            <a:avLst/>
          </a:prstGeom>
          <a:noFill/>
          <a:ln>
            <a:noFill/>
          </a:ln>
        </p:spPr>
        <p:txBody>
          <a:bodyPr lIns="90000" tIns="46800" rIns="90000" bIns="46800" anchor="t" anchorCtr="0">
            <a:noAutofit/>
          </a:bodyPr>
          <a:lstStyle/>
          <a:p>
            <a:pPr marL="0" marR="0" lvl="0" indent="0" algn="l" rtl="0">
              <a:spcBef>
                <a:spcPts val="400"/>
              </a:spcBef>
              <a:spcAft>
                <a:spcPts val="0"/>
              </a:spcAft>
              <a:buClr>
                <a:srgbClr val="16165D"/>
              </a:buClr>
              <a:buFont typeface="Times New Roman"/>
              <a:buNone/>
            </a:pPr>
            <a:endParaRPr sz="1600" b="0" i="0" u="none" strike="noStrike" cap="none" dirty="0">
              <a:solidFill>
                <a:srgbClr val="16165D"/>
              </a:solidFill>
              <a:latin typeface="Allerta"/>
              <a:ea typeface="Allerta"/>
              <a:cs typeface="Allerta"/>
              <a:sym typeface="Allerta"/>
            </a:endParaRPr>
          </a:p>
          <a:p>
            <a:pPr marL="0" marR="0" lvl="0" indent="0" algn="l" rtl="0">
              <a:spcBef>
                <a:spcPts val="450"/>
              </a:spcBef>
              <a:spcAft>
                <a:spcPts val="0"/>
              </a:spcAft>
              <a:buClr>
                <a:srgbClr val="000000"/>
              </a:buClr>
              <a:buFont typeface="Times New Roman"/>
              <a:buNone/>
            </a:pPr>
            <a:endParaRPr sz="1800" b="0" i="0" u="none" strike="noStrike" cap="none" dirty="0">
              <a:solidFill>
                <a:srgbClr val="860000"/>
              </a:solidFill>
              <a:latin typeface="Arial"/>
              <a:ea typeface="Arial"/>
              <a:cs typeface="Arial"/>
              <a:sym typeface="Arial"/>
            </a:endParaRPr>
          </a:p>
          <a:p>
            <a:pPr marL="0" marR="0" lvl="0" indent="0" algn="l" rtl="0">
              <a:spcBef>
                <a:spcPts val="450"/>
              </a:spcBef>
              <a:spcAft>
                <a:spcPts val="0"/>
              </a:spcAft>
              <a:buClr>
                <a:srgbClr val="000000"/>
              </a:buClr>
              <a:buFont typeface="Times New Roman"/>
              <a:buNone/>
            </a:pPr>
            <a:endParaRPr sz="1800" b="0" i="0" u="none" strike="noStrike" cap="none" dirty="0">
              <a:solidFill>
                <a:srgbClr val="000000"/>
              </a:solidFill>
              <a:latin typeface="Arial"/>
              <a:ea typeface="Arial"/>
              <a:cs typeface="Arial"/>
              <a:sym typeface="Arial"/>
            </a:endParaRPr>
          </a:p>
        </p:txBody>
      </p:sp>
      <p:pic>
        <p:nvPicPr>
          <p:cNvPr id="72" name="Shape 72"/>
          <p:cNvPicPr preferRelativeResize="0"/>
          <p:nvPr/>
        </p:nvPicPr>
        <p:blipFill rotWithShape="1">
          <a:blip r:embed="rId3">
            <a:alphaModFix/>
          </a:blip>
          <a:srcRect/>
          <a:stretch/>
        </p:blipFill>
        <p:spPr>
          <a:xfrm>
            <a:off x="0" y="5153025"/>
            <a:ext cx="9144000" cy="1704974"/>
          </a:xfrm>
          <a:prstGeom prst="rect">
            <a:avLst/>
          </a:prstGeom>
          <a:noFill/>
          <a:ln>
            <a:noFill/>
          </a:ln>
        </p:spPr>
      </p:pic>
      <p:pic>
        <p:nvPicPr>
          <p:cNvPr id="74" name="Shape 74"/>
          <p:cNvPicPr preferRelativeResize="0"/>
          <p:nvPr/>
        </p:nvPicPr>
        <p:blipFill rotWithShape="1">
          <a:blip r:embed="rId4">
            <a:alphaModFix/>
          </a:blip>
          <a:srcRect/>
          <a:stretch/>
        </p:blipFill>
        <p:spPr>
          <a:xfrm>
            <a:off x="0" y="1304925"/>
            <a:ext cx="9180512" cy="71437"/>
          </a:xfrm>
          <a:prstGeom prst="rect">
            <a:avLst/>
          </a:prstGeom>
          <a:noFill/>
          <a:ln>
            <a:noFill/>
          </a:ln>
        </p:spPr>
      </p:pic>
      <p:pic>
        <p:nvPicPr>
          <p:cNvPr id="1026" name="Picture 2" descr="ampa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199" y="153288"/>
            <a:ext cx="267811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15900" y="1820041"/>
            <a:ext cx="7737474" cy="30372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Pedagògica </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 name="Rectangle 1"/>
          <p:cNvSpPr/>
          <p:nvPr/>
        </p:nvSpPr>
        <p:spPr>
          <a:xfrm>
            <a:off x="291830" y="2301968"/>
            <a:ext cx="8423014" cy="4662815"/>
          </a:xfrm>
          <a:prstGeom prst="rect">
            <a:avLst/>
          </a:prstGeom>
        </p:spPr>
        <p:txBody>
          <a:bodyPr wrap="square">
            <a:spAutoFit/>
          </a:bodyPr>
          <a:lstStyle/>
          <a:p>
            <a:pPr fontAlgn="base"/>
            <a:r>
              <a:rPr lang="ca-ES" sz="1800" b="1" dirty="0">
                <a:solidFill>
                  <a:srgbClr val="262699"/>
                </a:solidFill>
                <a:latin typeface="Calibri" panose="020F0502020204030204" pitchFamily="34" charset="0"/>
                <a:ea typeface="Rambla"/>
                <a:cs typeface="Rambla"/>
              </a:rPr>
              <a:t>Proposa, aprova i organitza activitats, tallers, conferències i cursos que resultin interessants per afavorir la formació continuada dels pares , aportant eines necessàries per a la seva tasca en el nucli familiar.</a:t>
            </a:r>
          </a:p>
          <a:p>
            <a:pPr fontAlgn="base"/>
            <a:r>
              <a:rPr lang="ca-ES" sz="2000" b="1" dirty="0">
                <a:solidFill>
                  <a:srgbClr val="262699"/>
                </a:solidFill>
                <a:latin typeface="Calibri" panose="020F0502020204030204" pitchFamily="34" charset="0"/>
                <a:ea typeface="Rambla"/>
                <a:cs typeface="Rambla"/>
              </a:rPr>
              <a:t>​</a:t>
            </a:r>
            <a:r>
              <a:rPr lang="ca-ES" sz="1800" b="1" dirty="0">
                <a:solidFill>
                  <a:srgbClr val="262699"/>
                </a:solidFill>
                <a:latin typeface="Calibri" panose="020F0502020204030204" pitchFamily="34" charset="0"/>
                <a:ea typeface="Rambla"/>
                <a:cs typeface="Rambla"/>
              </a:rPr>
              <a:t>Tasques realitzades:</a:t>
            </a:r>
          </a:p>
          <a:p>
            <a:pPr marL="342900" lvl="1" fontAlgn="base"/>
            <a:r>
              <a:rPr lang="ca-ES" sz="1800" b="1" dirty="0">
                <a:solidFill>
                  <a:srgbClr val="262699"/>
                </a:solidFill>
                <a:latin typeface="Calibri" panose="020F0502020204030204" pitchFamily="34" charset="0"/>
                <a:ea typeface="Rambla"/>
                <a:cs typeface="Rambla"/>
              </a:rPr>
              <a:t>Xerrades</a:t>
            </a:r>
            <a:r>
              <a:rPr lang="es-ES" sz="1800" b="1" dirty="0">
                <a:solidFill>
                  <a:srgbClr val="262699"/>
                </a:solidFill>
                <a:latin typeface="Calibri" panose="020F0502020204030204" pitchFamily="34" charset="0"/>
                <a:ea typeface="Rambla"/>
                <a:cs typeface="Rambla"/>
              </a:rPr>
              <a:t>  per a pares:</a:t>
            </a:r>
          </a:p>
          <a:p>
            <a:pPr marL="685800" lvl="1" indent="-342900" fontAlgn="base">
              <a:lnSpc>
                <a:spcPct val="150000"/>
              </a:lnSpc>
              <a:buFont typeface="Arial" panose="020B0604020202020204" pitchFamily="34" charset="0"/>
              <a:buChar char="•"/>
            </a:pPr>
            <a:r>
              <a:rPr lang="es-ES" sz="1800" b="1" dirty="0">
                <a:solidFill>
                  <a:srgbClr val="262699"/>
                </a:solidFill>
                <a:latin typeface="Calibri" panose="020F0502020204030204" pitchFamily="34" charset="0"/>
                <a:ea typeface="Rambla"/>
                <a:cs typeface="Rambla"/>
              </a:rPr>
              <a:t>Internet </a:t>
            </a:r>
            <a:r>
              <a:rPr lang="es-ES" sz="1800" b="1" dirty="0" smtClean="0">
                <a:solidFill>
                  <a:srgbClr val="262699"/>
                </a:solidFill>
                <a:latin typeface="Calibri" panose="020F0502020204030204" pitchFamily="34" charset="0"/>
                <a:ea typeface="Rambla"/>
                <a:cs typeface="Rambla"/>
              </a:rPr>
              <a:t>segura</a:t>
            </a:r>
          </a:p>
          <a:p>
            <a:pPr marL="685800" lvl="1" indent="-342900" fontAlgn="base">
              <a:lnSpc>
                <a:spcPct val="150000"/>
              </a:lnSpc>
              <a:buFont typeface="Arial" panose="020B0604020202020204" pitchFamily="34" charset="0"/>
              <a:buChar char="•"/>
            </a:pPr>
            <a:r>
              <a:rPr lang="es-ES" sz="1800" b="1" dirty="0" smtClean="0">
                <a:solidFill>
                  <a:srgbClr val="262699"/>
                </a:solidFill>
                <a:latin typeface="Calibri" panose="020F0502020204030204" pitchFamily="34" charset="0"/>
                <a:ea typeface="Rambla"/>
                <a:cs typeface="Rambla"/>
              </a:rPr>
              <a:t>Higiene </a:t>
            </a:r>
            <a:r>
              <a:rPr lang="es-ES" sz="1800" b="1" dirty="0">
                <a:solidFill>
                  <a:srgbClr val="262699"/>
                </a:solidFill>
                <a:latin typeface="Calibri" panose="020F0502020204030204" pitchFamily="34" charset="0"/>
                <a:ea typeface="Rambla"/>
                <a:cs typeface="Rambla"/>
              </a:rPr>
              <a:t>nasal </a:t>
            </a:r>
            <a:r>
              <a:rPr lang="ca-ES" sz="1800" b="1" dirty="0" smtClean="0">
                <a:solidFill>
                  <a:srgbClr val="262699"/>
                </a:solidFill>
                <a:latin typeface="Calibri" panose="020F0502020204030204" pitchFamily="34" charset="0"/>
                <a:ea typeface="Rambla"/>
                <a:cs typeface="Rambla"/>
              </a:rPr>
              <a:t>pels</a:t>
            </a:r>
            <a:r>
              <a:rPr lang="es-ES" sz="1800" b="1" dirty="0" smtClean="0">
                <a:solidFill>
                  <a:srgbClr val="262699"/>
                </a:solidFill>
                <a:latin typeface="Calibri" panose="020F0502020204030204" pitchFamily="34" charset="0"/>
                <a:ea typeface="Rambla"/>
                <a:cs typeface="Rambla"/>
              </a:rPr>
              <a:t> nens</a:t>
            </a:r>
            <a:endParaRPr lang="es-ES" sz="1800" b="1" dirty="0">
              <a:solidFill>
                <a:srgbClr val="262699"/>
              </a:solidFill>
              <a:latin typeface="Calibri" panose="020F0502020204030204" pitchFamily="34" charset="0"/>
              <a:ea typeface="Rambla"/>
              <a:cs typeface="Rambla"/>
            </a:endParaRPr>
          </a:p>
          <a:p>
            <a:pPr marL="685800" lvl="1" indent="-342900" fontAlgn="base">
              <a:lnSpc>
                <a:spcPct val="150000"/>
              </a:lnSpc>
              <a:buFont typeface="Arial" panose="020B0604020202020204" pitchFamily="34" charset="0"/>
              <a:buChar char="•"/>
            </a:pPr>
            <a:r>
              <a:rPr lang="ca-ES" sz="1800" b="1" dirty="0" smtClean="0">
                <a:solidFill>
                  <a:srgbClr val="262699"/>
                </a:solidFill>
                <a:latin typeface="Calibri" panose="020F0502020204030204" pitchFamily="34" charset="0"/>
                <a:ea typeface="Rambla"/>
                <a:cs typeface="Rambla"/>
              </a:rPr>
              <a:t>Tallers “Créixer en família”</a:t>
            </a:r>
          </a:p>
          <a:p>
            <a:pPr marL="685800" lvl="1" indent="-342900" fontAlgn="base">
              <a:lnSpc>
                <a:spcPct val="150000"/>
              </a:lnSpc>
              <a:buFont typeface="Arial" panose="020B0604020202020204" pitchFamily="34" charset="0"/>
              <a:buChar char="•"/>
            </a:pPr>
            <a:r>
              <a:rPr lang="ca-ES" sz="1800" b="1" dirty="0" smtClean="0">
                <a:solidFill>
                  <a:srgbClr val="262699"/>
                </a:solidFill>
                <a:latin typeface="Calibri" panose="020F0502020204030204" pitchFamily="34" charset="0"/>
                <a:ea typeface="Rambla"/>
                <a:cs typeface="Rambla"/>
              </a:rPr>
              <a:t>L’ús sexista de les joguines i l’educació sense</a:t>
            </a:r>
            <a:r>
              <a:rPr lang="es-ES" sz="1800" b="1" dirty="0" smtClean="0">
                <a:solidFill>
                  <a:srgbClr val="262699"/>
                </a:solidFill>
                <a:latin typeface="Calibri" panose="020F0502020204030204" pitchFamily="34" charset="0"/>
                <a:ea typeface="Rambla"/>
                <a:cs typeface="Rambla"/>
              </a:rPr>
              <a:t> </a:t>
            </a:r>
            <a:r>
              <a:rPr lang="ca-ES" sz="1800" b="1" dirty="0" smtClean="0">
                <a:solidFill>
                  <a:srgbClr val="262699"/>
                </a:solidFill>
                <a:latin typeface="Calibri" panose="020F0502020204030204" pitchFamily="34" charset="0"/>
                <a:ea typeface="Rambla"/>
                <a:cs typeface="Rambla"/>
              </a:rPr>
              <a:t>estereotips </a:t>
            </a:r>
            <a:r>
              <a:rPr lang="ca-ES" sz="1800" b="1" dirty="0">
                <a:solidFill>
                  <a:srgbClr val="262699"/>
                </a:solidFill>
                <a:latin typeface="Calibri" panose="020F0502020204030204" pitchFamily="34" charset="0"/>
                <a:ea typeface="Rambla"/>
                <a:cs typeface="Rambla"/>
              </a:rPr>
              <a:t>de gènere</a:t>
            </a:r>
          </a:p>
          <a:p>
            <a:pPr marL="685800" lvl="1" indent="-342900" fontAlgn="base">
              <a:lnSpc>
                <a:spcPct val="150000"/>
              </a:lnSpc>
              <a:buFont typeface="Arial" panose="020B0604020202020204" pitchFamily="34" charset="0"/>
              <a:buChar char="•"/>
            </a:pPr>
            <a:r>
              <a:rPr lang="ca-ES" sz="1800" b="1" dirty="0" smtClean="0">
                <a:solidFill>
                  <a:srgbClr val="262699"/>
                </a:solidFill>
                <a:latin typeface="Calibri" panose="020F0502020204030204" pitchFamily="34" charset="0"/>
                <a:ea typeface="Rambla"/>
                <a:cs typeface="Rambla"/>
              </a:rPr>
              <a:t>Taller de robòtica dirigit a tot l’alumnat des de 1er a 4t (A.N.A.V</a:t>
            </a:r>
            <a:r>
              <a:rPr lang="es-ES" sz="1800" b="1" dirty="0" smtClean="0">
                <a:solidFill>
                  <a:srgbClr val="262699"/>
                </a:solidFill>
                <a:latin typeface="Calibri" panose="020F0502020204030204" pitchFamily="34" charset="0"/>
                <a:ea typeface="Rambla"/>
                <a:cs typeface="Rambla"/>
              </a:rPr>
              <a:t>)</a:t>
            </a:r>
            <a:endParaRPr lang="es-ES" sz="1800" b="1" dirty="0">
              <a:solidFill>
                <a:srgbClr val="262699"/>
              </a:solidFill>
              <a:latin typeface="Calibri" panose="020F0502020204030204" pitchFamily="34" charset="0"/>
              <a:ea typeface="Rambla"/>
              <a:cs typeface="Rambla"/>
            </a:endParaRPr>
          </a:p>
          <a:p>
            <a:pPr marL="342900" lvl="1" fontAlgn="base">
              <a:lnSpc>
                <a:spcPct val="150000"/>
              </a:lnSpc>
            </a:pPr>
            <a:endParaRPr lang="ca-ES" sz="2000" b="1" dirty="0">
              <a:solidFill>
                <a:srgbClr val="262699"/>
              </a:solidFill>
              <a:latin typeface="Calibri" panose="020F0502020204030204" pitchFamily="34" charset="0"/>
              <a:ea typeface="Rambla"/>
              <a:cs typeface="Rambla"/>
            </a:endParaRPr>
          </a:p>
          <a:p>
            <a:pPr marL="685800" lvl="1" indent="-342900" fontAlgn="base">
              <a:buFont typeface="Arial" panose="020B0604020202020204" pitchFamily="34" charset="0"/>
              <a:buChar char="•"/>
            </a:pPr>
            <a:endParaRPr lang="ca-ES" sz="2000" b="1" dirty="0">
              <a:solidFill>
                <a:srgbClr val="262699"/>
              </a:solidFill>
              <a:latin typeface="Calibri" panose="020F0502020204030204" pitchFamily="34" charset="0"/>
              <a:ea typeface="Rambla"/>
              <a:cs typeface="Rambla"/>
            </a:endParaRPr>
          </a:p>
          <a:p>
            <a:pPr marL="630238" indent="174625" algn="just" fontAlgn="base"/>
            <a:endParaRPr lang="ca-ES" sz="2000" b="1" dirty="0">
              <a:solidFill>
                <a:srgbClr val="262699"/>
              </a:solidFill>
              <a:latin typeface="Calibri" panose="020F0502020204030204" pitchFamily="34" charset="0"/>
              <a:ea typeface="Rambla"/>
              <a:cs typeface="Rambla"/>
            </a:endParaRPr>
          </a:p>
        </p:txBody>
      </p:sp>
      <p:pic>
        <p:nvPicPr>
          <p:cNvPr id="4098" name="Picture 2" descr="Resultado de imagen de escola de pares">
            <a:extLst>
              <a:ext uri="{FF2B5EF4-FFF2-40B4-BE49-F238E27FC236}">
                <a16:creationId xmlns="" xmlns:a16="http://schemas.microsoft.com/office/drawing/2014/main" id="{B0BD48B0-B14D-4FBE-A60A-BC06DDCF5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099" y="878565"/>
            <a:ext cx="1205588" cy="122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01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15900" y="1820041"/>
            <a:ext cx="7737474" cy="30372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Pedagògica </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4098" name="Picture 2" descr="Resultado de imagen de escola de pares">
            <a:extLst>
              <a:ext uri="{FF2B5EF4-FFF2-40B4-BE49-F238E27FC236}">
                <a16:creationId xmlns="" xmlns:a16="http://schemas.microsoft.com/office/drawing/2014/main" id="{B0BD48B0-B14D-4FBE-A60A-BC06DDCF5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256" y="1074852"/>
            <a:ext cx="1205588" cy="122711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 xmlns:a16="http://schemas.microsoft.com/office/drawing/2014/main" id="{563DC4EC-BAB5-448A-95F0-D5DEBAB1BE4F}"/>
              </a:ext>
            </a:extLst>
          </p:cNvPr>
          <p:cNvPicPr>
            <a:picLocks noChangeAspect="1"/>
          </p:cNvPicPr>
          <p:nvPr/>
        </p:nvPicPr>
        <p:blipFill>
          <a:blip r:embed="rId9"/>
          <a:stretch>
            <a:fillRect/>
          </a:stretch>
        </p:blipFill>
        <p:spPr>
          <a:xfrm>
            <a:off x="488950" y="2492239"/>
            <a:ext cx="3168650" cy="1477455"/>
          </a:xfrm>
          <a:prstGeom prst="rect">
            <a:avLst/>
          </a:prstGeom>
        </p:spPr>
      </p:pic>
      <p:pic>
        <p:nvPicPr>
          <p:cNvPr id="4" name="Imagen 3">
            <a:extLst>
              <a:ext uri="{FF2B5EF4-FFF2-40B4-BE49-F238E27FC236}">
                <a16:creationId xmlns="" xmlns:a16="http://schemas.microsoft.com/office/drawing/2014/main" id="{FAA4B888-5502-4F0F-8095-092B938E6028}"/>
              </a:ext>
            </a:extLst>
          </p:cNvPr>
          <p:cNvPicPr>
            <a:picLocks noChangeAspect="1"/>
          </p:cNvPicPr>
          <p:nvPr/>
        </p:nvPicPr>
        <p:blipFill>
          <a:blip r:embed="rId10"/>
          <a:stretch>
            <a:fillRect/>
          </a:stretch>
        </p:blipFill>
        <p:spPr>
          <a:xfrm>
            <a:off x="2884012" y="4394788"/>
            <a:ext cx="2534126" cy="1771062"/>
          </a:xfrm>
          <a:prstGeom prst="rect">
            <a:avLst/>
          </a:prstGeom>
        </p:spPr>
      </p:pic>
      <p:pic>
        <p:nvPicPr>
          <p:cNvPr id="5" name="Imagen 4">
            <a:extLst>
              <a:ext uri="{FF2B5EF4-FFF2-40B4-BE49-F238E27FC236}">
                <a16:creationId xmlns="" xmlns:a16="http://schemas.microsoft.com/office/drawing/2014/main" id="{115229EF-28B4-41F9-82A2-8B150B56860B}"/>
              </a:ext>
            </a:extLst>
          </p:cNvPr>
          <p:cNvPicPr>
            <a:picLocks noChangeAspect="1"/>
          </p:cNvPicPr>
          <p:nvPr/>
        </p:nvPicPr>
        <p:blipFill>
          <a:blip r:embed="rId11"/>
          <a:stretch>
            <a:fillRect/>
          </a:stretch>
        </p:blipFill>
        <p:spPr>
          <a:xfrm>
            <a:off x="4288983" y="2295579"/>
            <a:ext cx="2258310" cy="1587954"/>
          </a:xfrm>
          <a:prstGeom prst="rect">
            <a:avLst/>
          </a:prstGeom>
        </p:spPr>
      </p:pic>
      <p:pic>
        <p:nvPicPr>
          <p:cNvPr id="10" name="Imagen 9">
            <a:extLst>
              <a:ext uri="{FF2B5EF4-FFF2-40B4-BE49-F238E27FC236}">
                <a16:creationId xmlns="" xmlns:a16="http://schemas.microsoft.com/office/drawing/2014/main" id="{AF1725D7-D9C0-43A8-8E25-B6F8B0304431}"/>
              </a:ext>
            </a:extLst>
          </p:cNvPr>
          <p:cNvPicPr>
            <a:picLocks noChangeAspect="1"/>
          </p:cNvPicPr>
          <p:nvPr/>
        </p:nvPicPr>
        <p:blipFill>
          <a:blip r:embed="rId12"/>
          <a:stretch>
            <a:fillRect/>
          </a:stretch>
        </p:blipFill>
        <p:spPr>
          <a:xfrm>
            <a:off x="5919690" y="3175718"/>
            <a:ext cx="2490136" cy="1587954"/>
          </a:xfrm>
          <a:prstGeom prst="rect">
            <a:avLst/>
          </a:prstGeom>
        </p:spPr>
      </p:pic>
    </p:spTree>
    <p:extLst>
      <p:ext uri="{BB962C8B-B14F-4D97-AF65-F5344CB8AC3E}">
        <p14:creationId xmlns:p14="http://schemas.microsoft.com/office/powerpoint/2010/main" val="1815881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28154" y="1619516"/>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endParaRPr lang="ca-ES" sz="2400" b="1" i="0" u="none" strike="noStrike" cap="none" dirty="0">
              <a:solidFill>
                <a:srgbClr val="008000"/>
              </a:solidFill>
              <a:latin typeface="Calibri" panose="020F0502020204030204" pitchFamily="34" charset="0"/>
              <a:ea typeface="Rambla"/>
              <a:cs typeface="Rambla"/>
              <a:sym typeface="Rambla"/>
            </a:endParaRPr>
          </a:p>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 Comunicació</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 name="Rectangle 1"/>
          <p:cNvSpPr/>
          <p:nvPr/>
        </p:nvSpPr>
        <p:spPr>
          <a:xfrm>
            <a:off x="520700" y="2511504"/>
            <a:ext cx="7470648" cy="2554545"/>
          </a:xfrm>
          <a:prstGeom prst="rect">
            <a:avLst/>
          </a:prstGeom>
        </p:spPr>
        <p:txBody>
          <a:bodyPr wrap="square">
            <a:spAutoFit/>
          </a:bodyPr>
          <a:lstStyle/>
          <a:p>
            <a:pPr algn="just" fontAlgn="base"/>
            <a:r>
              <a:rPr lang="ca-ES" sz="2000" b="1" dirty="0">
                <a:solidFill>
                  <a:srgbClr val="262699"/>
                </a:solidFill>
                <a:latin typeface="Calibri" panose="020F0502020204030204" pitchFamily="34" charset="0"/>
              </a:rPr>
              <a:t>És l’enllaç entre l’AMPA i les famílies de l’escola. Gestiona el web de l’AMPA, que actualitza setmanalment, així com les xarxes socials per procurar un contacte i una informació el més actualitzades possible.</a:t>
            </a:r>
          </a:p>
          <a:p>
            <a:pPr algn="just" fontAlgn="base"/>
            <a:endParaRPr lang="es-ES" sz="2000" b="1" dirty="0">
              <a:solidFill>
                <a:srgbClr val="262699"/>
              </a:solidFill>
              <a:latin typeface="Calibri" panose="020F0502020204030204" pitchFamily="34" charset="0"/>
              <a:ea typeface="Rambla"/>
              <a:cs typeface="Rambla"/>
            </a:endParaRPr>
          </a:p>
          <a:p>
            <a:pPr algn="just" fontAlgn="base"/>
            <a:r>
              <a:rPr lang="ca-ES" sz="2000" b="1" dirty="0">
                <a:solidFill>
                  <a:srgbClr val="262699"/>
                </a:solidFill>
                <a:latin typeface="Calibri" panose="020F0502020204030204" pitchFamily="34" charset="0"/>
              </a:rPr>
              <a:t>Tasques realitzades:</a:t>
            </a:r>
          </a:p>
          <a:p>
            <a:pPr marL="342900" indent="-342900" algn="just" fontAlgn="base">
              <a:buFont typeface="Wingdings" panose="05000000000000000000" pitchFamily="2" charset="2"/>
              <a:buChar char="§"/>
            </a:pPr>
            <a:r>
              <a:rPr lang="ca-ES" sz="2000" b="1" dirty="0">
                <a:solidFill>
                  <a:srgbClr val="262699"/>
                </a:solidFill>
                <a:latin typeface="Calibri" panose="020F0502020204030204" pitchFamily="34" charset="0"/>
              </a:rPr>
              <a:t>Consolidar el Facebook com a canal informatiu</a:t>
            </a:r>
          </a:p>
          <a:p>
            <a:pPr marL="342900" indent="-342900" algn="just" fontAlgn="base">
              <a:buFont typeface="Wingdings" panose="05000000000000000000" pitchFamily="2" charset="2"/>
              <a:buChar char="§"/>
            </a:pPr>
            <a:r>
              <a:rPr lang="es-ES" sz="2000" b="1" dirty="0">
                <a:solidFill>
                  <a:srgbClr val="262699"/>
                </a:solidFill>
                <a:latin typeface="Calibri" panose="020F0502020204030204" pitchFamily="34" charset="0"/>
              </a:rPr>
              <a:t>Dinamitzar la web: </a:t>
            </a:r>
            <a:r>
              <a:rPr lang="es-ES" sz="2000" b="1" dirty="0">
                <a:solidFill>
                  <a:srgbClr val="262699"/>
                </a:solidFill>
                <a:latin typeface="Calibri" panose="020F0502020204030204" pitchFamily="34" charset="0"/>
                <a:hlinkClick r:id="rId8"/>
              </a:rPr>
              <a:t>www.ampamestral.com</a:t>
            </a:r>
            <a:endParaRPr lang="es-ES" sz="2000" b="1" dirty="0">
              <a:solidFill>
                <a:srgbClr val="262699"/>
              </a:solidFill>
              <a:latin typeface="Calibri" panose="020F0502020204030204" pitchFamily="34" charset="0"/>
            </a:endParaRPr>
          </a:p>
          <a:p>
            <a:pPr marL="342900" indent="-342900" algn="just" fontAlgn="base">
              <a:buFont typeface="Wingdings" panose="05000000000000000000" pitchFamily="2" charset="2"/>
              <a:buChar char="§"/>
            </a:pPr>
            <a:r>
              <a:rPr lang="ca-ES" sz="2000" b="1" dirty="0" smtClean="0">
                <a:solidFill>
                  <a:srgbClr val="262699"/>
                </a:solidFill>
                <a:latin typeface="Calibri" panose="020F0502020204030204" pitchFamily="34" charset="0"/>
              </a:rPr>
              <a:t>Grup de difusió </a:t>
            </a:r>
            <a:r>
              <a:rPr lang="ca-ES" sz="2000" b="1" dirty="0" err="1" smtClean="0">
                <a:solidFill>
                  <a:srgbClr val="262699"/>
                </a:solidFill>
                <a:latin typeface="Calibri" panose="020F0502020204030204" pitchFamily="34" charset="0"/>
              </a:rPr>
              <a:t>Whatsapp</a:t>
            </a:r>
            <a:endParaRPr lang="ca-ES" sz="2000" b="1" dirty="0">
              <a:solidFill>
                <a:srgbClr val="262699"/>
              </a:solidFill>
              <a:latin typeface="Calibri" panose="020F0502020204030204" pitchFamily="34" charset="0"/>
              <a:ea typeface="Rambla"/>
              <a:cs typeface="Rambla"/>
            </a:endParaRPr>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6146" name="Picture 2" descr="Resultado de imagen de comissio de comunicacio ampa">
            <a:extLst>
              <a:ext uri="{FF2B5EF4-FFF2-40B4-BE49-F238E27FC236}">
                <a16:creationId xmlns="" xmlns:a16="http://schemas.microsoft.com/office/drawing/2014/main" id="{A969D026-C5DD-4DA5-AFA8-143258D3D0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5247" y="5009040"/>
            <a:ext cx="1156903" cy="115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30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15900" y="1876972"/>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Colònies d’estiu</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 name="Rectangle 1"/>
          <p:cNvSpPr/>
          <p:nvPr/>
        </p:nvSpPr>
        <p:spPr>
          <a:xfrm>
            <a:off x="684276" y="2456404"/>
            <a:ext cx="7470648" cy="2554545"/>
          </a:xfrm>
          <a:prstGeom prst="rect">
            <a:avLst/>
          </a:prstGeom>
        </p:spPr>
        <p:txBody>
          <a:bodyPr wrap="square">
            <a:spAutoFit/>
          </a:bodyPr>
          <a:lstStyle/>
          <a:p>
            <a:pPr algn="just" fontAlgn="base"/>
            <a:r>
              <a:rPr lang="ca-ES" sz="2000" b="1" dirty="0">
                <a:solidFill>
                  <a:srgbClr val="262699"/>
                </a:solidFill>
                <a:latin typeface="Calibri" panose="020F0502020204030204" pitchFamily="34" charset="0"/>
              </a:rPr>
              <a:t>El seu objectiu és promoure les colònies fora del calendari escolar, on els nens i nenes tenen l’oportunitat de marxar uns dies amb els seus amics i amigues i compartir un espai i temps de lleure on, a més de passar-ho bé, aprendran els valors de la convivència, la participació en activitats en grup i el respecte per la natura</a:t>
            </a:r>
          </a:p>
          <a:p>
            <a:pPr fontAlgn="base"/>
            <a:endParaRPr lang="ca-ES" sz="2000" b="1" dirty="0">
              <a:solidFill>
                <a:srgbClr val="262699"/>
              </a:solidFill>
              <a:latin typeface="Calibri" panose="020F0502020204030204" pitchFamily="34" charset="0"/>
              <a:ea typeface="Rambla"/>
              <a:cs typeface="Rambla"/>
            </a:endParaRPr>
          </a:p>
          <a:p>
            <a:pPr fontAlgn="base"/>
            <a:r>
              <a:rPr lang="ca-ES" sz="2000" b="1" dirty="0">
                <a:solidFill>
                  <a:srgbClr val="262699"/>
                </a:solidFill>
                <a:latin typeface="Calibri" panose="020F0502020204030204" pitchFamily="34" charset="0"/>
              </a:rPr>
              <a:t>Tasques curs 2017-2018:</a:t>
            </a:r>
          </a:p>
          <a:p>
            <a:pPr marL="342900" indent="-342900" fontAlgn="base">
              <a:buFont typeface="Wingdings" panose="05000000000000000000" pitchFamily="2" charset="2"/>
              <a:buChar char="§"/>
            </a:pPr>
            <a:r>
              <a:rPr lang="ca-ES" sz="2000" b="1" dirty="0">
                <a:solidFill>
                  <a:srgbClr val="262699"/>
                </a:solidFill>
                <a:latin typeface="Calibri" panose="020F0502020204030204" pitchFamily="34" charset="0"/>
              </a:rPr>
              <a:t>Coordinació colònies  “Les Tallades”. Educa Lleure</a:t>
            </a:r>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Tree>
    <p:extLst>
      <p:ext uri="{BB962C8B-B14F-4D97-AF65-F5344CB8AC3E}">
        <p14:creationId xmlns:p14="http://schemas.microsoft.com/office/powerpoint/2010/main" val="2031123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520700" y="951421"/>
            <a:ext cx="7871738" cy="57149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Participació a la comunitat educativa.</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 name="Rectángulo 1">
            <a:extLst>
              <a:ext uri="{FF2B5EF4-FFF2-40B4-BE49-F238E27FC236}">
                <a16:creationId xmlns="" xmlns:a16="http://schemas.microsoft.com/office/drawing/2014/main" id="{48A9B1FD-A794-4558-95B4-865AF4384809}"/>
              </a:ext>
            </a:extLst>
          </p:cNvPr>
          <p:cNvSpPr/>
          <p:nvPr/>
        </p:nvSpPr>
        <p:spPr>
          <a:xfrm>
            <a:off x="526093" y="1550875"/>
            <a:ext cx="8179496" cy="4524315"/>
          </a:xfrm>
          <a:prstGeom prst="rect">
            <a:avLst/>
          </a:prstGeom>
        </p:spPr>
        <p:txBody>
          <a:bodyPr wrap="square">
            <a:spAutoFit/>
          </a:bodyPr>
          <a:lstStyle/>
          <a:p>
            <a:pPr algn="just"/>
            <a:r>
              <a:rPr lang="ca-ES" sz="1800" b="1" dirty="0">
                <a:solidFill>
                  <a:srgbClr val="262699"/>
                </a:solidFill>
                <a:latin typeface="Calibri" panose="020F0502020204030204" pitchFamily="34" charset="0"/>
              </a:rPr>
              <a:t> Aquest curs 2017-2018 l’AMPA ha participat en diferents reunions de coordinació:</a:t>
            </a:r>
          </a:p>
          <a:p>
            <a:pPr algn="just"/>
            <a:endParaRPr lang="ca-ES" sz="1800" b="1" dirty="0">
              <a:solidFill>
                <a:srgbClr val="262699"/>
              </a:solidFill>
              <a:latin typeface="Calibri" panose="020F0502020204030204" pitchFamily="34" charset="0"/>
            </a:endParaRPr>
          </a:p>
          <a:p>
            <a:pPr marL="285750" indent="-285750" algn="just">
              <a:buFont typeface="Wingdings" panose="05000000000000000000" pitchFamily="2" charset="2"/>
              <a:buChar char="Ø"/>
            </a:pPr>
            <a:r>
              <a:rPr lang="ca-ES" sz="1800" b="1" dirty="0">
                <a:solidFill>
                  <a:srgbClr val="008000"/>
                </a:solidFill>
                <a:latin typeface="Calibri" panose="020F0502020204030204" pitchFamily="34" charset="0"/>
              </a:rPr>
              <a:t>Assemblees de socis i sòcies</a:t>
            </a:r>
            <a:r>
              <a:rPr lang="ca-ES" sz="1800" b="1" dirty="0">
                <a:solidFill>
                  <a:srgbClr val="262699"/>
                </a:solidFill>
                <a:latin typeface="Calibri" panose="020F0502020204030204" pitchFamily="34" charset="0"/>
              </a:rPr>
              <a:t>, inici curs 2017-2018</a:t>
            </a:r>
          </a:p>
          <a:p>
            <a:pPr marL="285750" indent="-285750" algn="just">
              <a:buFont typeface="Wingdings" panose="05000000000000000000" pitchFamily="2" charset="2"/>
              <a:buChar char="Ø"/>
            </a:pPr>
            <a:r>
              <a:rPr lang="ca-ES" sz="1800" b="1" dirty="0">
                <a:solidFill>
                  <a:srgbClr val="008000"/>
                </a:solidFill>
                <a:latin typeface="Calibri" panose="020F0502020204030204" pitchFamily="34" charset="0"/>
              </a:rPr>
              <a:t>Reunions de La Junta de l’AMPA</a:t>
            </a:r>
            <a:r>
              <a:rPr lang="ca-ES" sz="1800" b="1" dirty="0">
                <a:solidFill>
                  <a:srgbClr val="262699"/>
                </a:solidFill>
                <a:latin typeface="Calibri" panose="020F0502020204030204" pitchFamily="34" charset="0"/>
              </a:rPr>
              <a:t>, al menys un cop al mes per coordinar les tasques i projectes en els que participem  </a:t>
            </a:r>
          </a:p>
          <a:p>
            <a:pPr marL="285750" indent="-285750" algn="just">
              <a:buFont typeface="Wingdings" panose="05000000000000000000" pitchFamily="2" charset="2"/>
              <a:buChar char="Ø"/>
            </a:pPr>
            <a:r>
              <a:rPr lang="ca-ES" sz="1800" b="1" dirty="0">
                <a:solidFill>
                  <a:srgbClr val="008000"/>
                </a:solidFill>
                <a:latin typeface="Calibri" panose="020F0502020204030204" pitchFamily="34" charset="0"/>
              </a:rPr>
              <a:t>Reunions amb la direcció de l’escola</a:t>
            </a:r>
            <a:r>
              <a:rPr lang="ca-ES" sz="1800" b="1" dirty="0">
                <a:solidFill>
                  <a:srgbClr val="262699"/>
                </a:solidFill>
                <a:latin typeface="Calibri" panose="020F0502020204030204" pitchFamily="34" charset="0"/>
              </a:rPr>
              <a:t>. Les reunions amb la direcció s’han fet com a mínim un cop per trimestre per tractar temes d’interès comú. Val a dir, que els temes urgents puntuals que poden sorgir es tractem sempre que sigui necessari al marge d’aquestes reunions.</a:t>
            </a:r>
          </a:p>
          <a:p>
            <a:pPr marL="285750" indent="-285750" algn="just">
              <a:buFont typeface="Wingdings" panose="05000000000000000000" pitchFamily="2" charset="2"/>
              <a:buChar char="Ø"/>
            </a:pPr>
            <a:r>
              <a:rPr lang="ca-ES" sz="1800" b="1" dirty="0">
                <a:solidFill>
                  <a:srgbClr val="008000"/>
                </a:solidFill>
                <a:latin typeface="Calibri" panose="020F0502020204030204" pitchFamily="34" charset="0"/>
              </a:rPr>
              <a:t>Reunions amb diferents regidories. </a:t>
            </a:r>
            <a:r>
              <a:rPr lang="ca-ES" sz="1800" b="1" dirty="0">
                <a:solidFill>
                  <a:srgbClr val="262699"/>
                </a:solidFill>
                <a:latin typeface="Calibri" panose="020F0502020204030204" pitchFamily="34" charset="0"/>
              </a:rPr>
              <a:t>Hem de vetllar perquè les condicions escolars dels nostres fills siguin les adequades.</a:t>
            </a:r>
          </a:p>
          <a:p>
            <a:pPr marL="285750" indent="-285750" algn="just">
              <a:buFont typeface="Wingdings" panose="05000000000000000000" pitchFamily="2" charset="2"/>
              <a:buChar char="Ø"/>
            </a:pPr>
            <a:r>
              <a:rPr lang="ca-ES" sz="1800" b="1" dirty="0">
                <a:solidFill>
                  <a:srgbClr val="008000"/>
                </a:solidFill>
                <a:latin typeface="Calibri" panose="020F0502020204030204" pitchFamily="34" charset="0"/>
              </a:rPr>
              <a:t>Consell Escolar</a:t>
            </a:r>
            <a:r>
              <a:rPr lang="ca-ES" sz="1800" b="1" dirty="0">
                <a:solidFill>
                  <a:srgbClr val="262699"/>
                </a:solidFill>
                <a:latin typeface="Calibri" panose="020F0502020204030204" pitchFamily="34" charset="0"/>
              </a:rPr>
              <a:t>. Durant aquest curs escolar la Susana Sàrria  y el M. Angel han representat l’AMPA al Consell Escolar. </a:t>
            </a:r>
          </a:p>
          <a:p>
            <a:pPr marL="285750" indent="-285750" algn="just">
              <a:buFont typeface="Wingdings" panose="05000000000000000000" pitchFamily="2" charset="2"/>
              <a:buChar char="Ø"/>
            </a:pPr>
            <a:r>
              <a:rPr lang="ca-ES" sz="1800" b="1" dirty="0">
                <a:solidFill>
                  <a:srgbClr val="008000"/>
                </a:solidFill>
                <a:latin typeface="Calibri" panose="020F0502020204030204" pitchFamily="34" charset="0"/>
              </a:rPr>
              <a:t>Comissió de garantia d'Admissió. </a:t>
            </a:r>
            <a:r>
              <a:rPr lang="ca-ES" sz="1800" b="1" dirty="0">
                <a:solidFill>
                  <a:srgbClr val="262699"/>
                </a:solidFill>
                <a:latin typeface="Calibri" panose="020F0502020204030204" pitchFamily="34" charset="0"/>
              </a:rPr>
              <a:t>La nostra tasca és fonamental. Hem de vetllar perquè totes les demandes de places escolars en centres sostinguts amb fons públics puguin ser ateses en la zona d’escolarització corresponent</a:t>
            </a:r>
            <a:r>
              <a:rPr lang="es-ES" sz="1800" b="1" dirty="0">
                <a:solidFill>
                  <a:srgbClr val="262699"/>
                </a:solidFill>
                <a:latin typeface="Calibri" panose="020F0502020204030204" pitchFamily="34" charset="0"/>
              </a:rPr>
              <a:t>. </a:t>
            </a:r>
            <a:endParaRPr lang="ca-ES" sz="1800" b="1" dirty="0">
              <a:solidFill>
                <a:srgbClr val="262699"/>
              </a:solidFill>
              <a:latin typeface="Calibri" panose="020F0502020204030204" pitchFamily="34" charset="0"/>
            </a:endParaRPr>
          </a:p>
        </p:txBody>
      </p:sp>
    </p:spTree>
    <p:extLst>
      <p:ext uri="{BB962C8B-B14F-4D97-AF65-F5344CB8AC3E}">
        <p14:creationId xmlns:p14="http://schemas.microsoft.com/office/powerpoint/2010/main" val="1316145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10" name="Rectángulo 9">
            <a:extLst>
              <a:ext uri="{FF2B5EF4-FFF2-40B4-BE49-F238E27FC236}">
                <a16:creationId xmlns="" xmlns:a16="http://schemas.microsoft.com/office/drawing/2014/main" id="{CB1E51F1-6E53-4FC7-B129-885AE5785A1F}"/>
              </a:ext>
            </a:extLst>
          </p:cNvPr>
          <p:cNvSpPr/>
          <p:nvPr/>
        </p:nvSpPr>
        <p:spPr>
          <a:xfrm>
            <a:off x="368300" y="1536534"/>
            <a:ext cx="8428228" cy="4832092"/>
          </a:xfrm>
          <a:prstGeom prst="rect">
            <a:avLst/>
          </a:prstGeom>
        </p:spPr>
        <p:txBody>
          <a:bodyPr wrap="square">
            <a:spAutoFit/>
          </a:bodyPr>
          <a:lstStyle/>
          <a:p>
            <a:pPr marL="342900" indent="-342900" algn="just" fontAlgn="base">
              <a:buFont typeface="Wingdings" panose="05000000000000000000" pitchFamily="2" charset="2"/>
              <a:buChar char="§"/>
            </a:pPr>
            <a:r>
              <a:rPr lang="ca-ES" sz="2000" b="1" dirty="0">
                <a:solidFill>
                  <a:srgbClr val="262699"/>
                </a:solidFill>
                <a:latin typeface="Calibri" panose="020F0502020204030204" pitchFamily="34" charset="0"/>
              </a:rPr>
              <a:t>Subvenciona els  regals del TIÓ per a tot l’alumnat de P3 fins 2n i obsequis de Nadal per totes les classes.</a:t>
            </a:r>
          </a:p>
          <a:p>
            <a:pPr marL="285750" indent="-285750" algn="just" fontAlgn="base">
              <a:buFont typeface="Wingdings" panose="05000000000000000000" pitchFamily="2" charset="2"/>
              <a:buChar char="§"/>
            </a:pPr>
            <a:r>
              <a:rPr lang="ca-ES" sz="2000" b="1" dirty="0">
                <a:solidFill>
                  <a:srgbClr val="262699"/>
                </a:solidFill>
                <a:latin typeface="Calibri" panose="020F0502020204030204" pitchFamily="34" charset="0"/>
              </a:rPr>
              <a:t>Organitza la foto individual o de germans per Nadal</a:t>
            </a:r>
          </a:p>
          <a:p>
            <a:pPr marL="285750" indent="-285750" algn="just" fontAlgn="base">
              <a:buFont typeface="Wingdings" panose="05000000000000000000" pitchFamily="2" charset="2"/>
              <a:buChar char="§"/>
            </a:pPr>
            <a:r>
              <a:rPr lang="ca-ES" sz="2000" b="1" dirty="0">
                <a:solidFill>
                  <a:srgbClr val="262699"/>
                </a:solidFill>
                <a:latin typeface="Calibri" panose="020F0502020204030204" pitchFamily="34" charset="0"/>
              </a:rPr>
              <a:t>Subvenciona la foto de classe en juny per als socis</a:t>
            </a:r>
          </a:p>
          <a:p>
            <a:pPr marL="285750" lvl="3" indent="-285750" algn="just" fontAlgn="base">
              <a:buFont typeface="Wingdings" panose="05000000000000000000" pitchFamily="2" charset="2"/>
              <a:buChar char="§"/>
            </a:pPr>
            <a:r>
              <a:rPr lang="ca-ES" sz="2000" b="1" dirty="0">
                <a:solidFill>
                  <a:srgbClr val="262699"/>
                </a:solidFill>
                <a:latin typeface="Calibri" panose="020F0502020204030204" pitchFamily="34" charset="0"/>
              </a:rPr>
              <a:t>Col·labora amb les famílies mitjançant la subvenció de materials i activitats</a:t>
            </a:r>
            <a:r>
              <a:rPr lang="ca-ES" sz="2000" b="1" dirty="0" smtClean="0">
                <a:solidFill>
                  <a:srgbClr val="262699"/>
                </a:solidFill>
                <a:latin typeface="Calibri" panose="020F0502020204030204" pitchFamily="34" charset="0"/>
              </a:rPr>
              <a:t>:</a:t>
            </a:r>
          </a:p>
          <a:p>
            <a:pPr lvl="6" algn="just" fontAlgn="base"/>
            <a:r>
              <a:rPr lang="es-ES" sz="2000" b="1" dirty="0">
                <a:solidFill>
                  <a:srgbClr val="262699"/>
                </a:solidFill>
                <a:latin typeface="Calibri" panose="020F0502020204030204" pitchFamily="34" charset="0"/>
              </a:rPr>
              <a:t>	</a:t>
            </a:r>
            <a:r>
              <a:rPr lang="es-ES" sz="2000" b="1" dirty="0" smtClean="0">
                <a:solidFill>
                  <a:srgbClr val="008000"/>
                </a:solidFill>
                <a:latin typeface="Calibri" panose="020F0502020204030204" pitchFamily="34" charset="0"/>
              </a:rPr>
              <a:t>-</a:t>
            </a:r>
            <a:r>
              <a:rPr lang="es-ES" sz="2000" b="1" dirty="0" smtClean="0">
                <a:solidFill>
                  <a:srgbClr val="262699"/>
                </a:solidFill>
                <a:latin typeface="Calibri" panose="020F0502020204030204" pitchFamily="34" charset="0"/>
              </a:rPr>
              <a:t> </a:t>
            </a:r>
            <a:r>
              <a:rPr lang="ca-ES" sz="2000" b="1" dirty="0" smtClean="0">
                <a:solidFill>
                  <a:schemeClr val="accent5">
                    <a:lumMod val="50000"/>
                  </a:schemeClr>
                </a:solidFill>
                <a:latin typeface="Calibri" panose="020F0502020204030204" pitchFamily="34" charset="0"/>
              </a:rPr>
              <a:t>Portafolis (pels alumnes de P3 fins a 1er</a:t>
            </a:r>
            <a:r>
              <a:rPr lang="ca-ES" sz="2000" b="1" dirty="0">
                <a:solidFill>
                  <a:schemeClr val="accent5">
                    <a:lumMod val="50000"/>
                  </a:schemeClr>
                </a:solidFill>
                <a:latin typeface="Calibri" panose="020F0502020204030204" pitchFamily="34" charset="0"/>
              </a:rPr>
              <a:t>) o agenda escolar </a:t>
            </a:r>
            <a:r>
              <a:rPr lang="ca-ES" sz="2000" b="1" dirty="0" smtClean="0">
                <a:solidFill>
                  <a:schemeClr val="accent5">
                    <a:lumMod val="50000"/>
                  </a:schemeClr>
                </a:solidFill>
                <a:latin typeface="Calibri" panose="020F0502020204030204" pitchFamily="34" charset="0"/>
              </a:rPr>
              <a:t>(2n </a:t>
            </a:r>
            <a:r>
              <a:rPr lang="ca-ES" sz="2000" b="1" dirty="0">
                <a:solidFill>
                  <a:schemeClr val="accent5">
                    <a:lumMod val="50000"/>
                  </a:schemeClr>
                </a:solidFill>
                <a:latin typeface="Calibri" panose="020F0502020204030204" pitchFamily="34" charset="0"/>
              </a:rPr>
              <a:t>a 6è</a:t>
            </a:r>
            <a:r>
              <a:rPr lang="ca-ES" sz="2000" b="1" dirty="0" smtClean="0">
                <a:solidFill>
                  <a:schemeClr val="accent5">
                    <a:lumMod val="50000"/>
                  </a:schemeClr>
                </a:solidFill>
                <a:latin typeface="Calibri" panose="020F0502020204030204" pitchFamily="34" charset="0"/>
              </a:rPr>
              <a:t>)</a:t>
            </a:r>
          </a:p>
          <a:p>
            <a:pPr lvl="6" algn="just" fontAlgn="base"/>
            <a:r>
              <a:rPr lang="es-ES" sz="2000" b="1" dirty="0">
                <a:solidFill>
                  <a:schemeClr val="accent5">
                    <a:lumMod val="50000"/>
                  </a:schemeClr>
                </a:solidFill>
                <a:latin typeface="Calibri" panose="020F0502020204030204" pitchFamily="34" charset="0"/>
              </a:rPr>
              <a:t>	</a:t>
            </a:r>
            <a:r>
              <a:rPr lang="es-ES" sz="2000" b="1" dirty="0" smtClean="0">
                <a:solidFill>
                  <a:schemeClr val="accent5">
                    <a:lumMod val="50000"/>
                  </a:schemeClr>
                </a:solidFill>
                <a:latin typeface="Calibri" panose="020F0502020204030204" pitchFamily="34" charset="0"/>
              </a:rPr>
              <a:t>- </a:t>
            </a:r>
            <a:r>
              <a:rPr lang="ca-ES" sz="2000" b="1" dirty="0" smtClean="0">
                <a:solidFill>
                  <a:schemeClr val="accent5">
                    <a:lumMod val="50000"/>
                  </a:schemeClr>
                </a:solidFill>
                <a:latin typeface="Calibri" panose="020F0502020204030204" pitchFamily="34" charset="0"/>
              </a:rPr>
              <a:t>1 </a:t>
            </a:r>
            <a:r>
              <a:rPr lang="ca-ES" sz="2000" b="1" dirty="0">
                <a:solidFill>
                  <a:schemeClr val="accent5">
                    <a:lumMod val="50000"/>
                  </a:schemeClr>
                </a:solidFill>
                <a:latin typeface="Calibri" panose="020F0502020204030204" pitchFamily="34" charset="0"/>
              </a:rPr>
              <a:t>paquet de 500 </a:t>
            </a:r>
            <a:r>
              <a:rPr lang="ca-ES" sz="2000" b="1" dirty="0" smtClean="0">
                <a:solidFill>
                  <a:schemeClr val="accent5">
                    <a:lumMod val="50000"/>
                  </a:schemeClr>
                </a:solidFill>
                <a:latin typeface="Calibri" panose="020F0502020204030204" pitchFamily="34" charset="0"/>
              </a:rPr>
              <a:t>folis</a:t>
            </a:r>
          </a:p>
          <a:p>
            <a:pPr lvl="6" algn="just" fontAlgn="base"/>
            <a:r>
              <a:rPr lang="ca-ES" sz="2000" b="1" dirty="0">
                <a:solidFill>
                  <a:schemeClr val="accent5">
                    <a:lumMod val="50000"/>
                  </a:schemeClr>
                </a:solidFill>
                <a:latin typeface="Calibri" panose="020F0502020204030204" pitchFamily="34" charset="0"/>
              </a:rPr>
              <a:t>	</a:t>
            </a:r>
            <a:r>
              <a:rPr lang="ca-ES" sz="2000" b="1" dirty="0" smtClean="0">
                <a:solidFill>
                  <a:schemeClr val="accent5">
                    <a:lumMod val="50000"/>
                  </a:schemeClr>
                </a:solidFill>
                <a:latin typeface="Calibri" panose="020F0502020204030204" pitchFamily="34" charset="0"/>
              </a:rPr>
              <a:t>-  Subvenció </a:t>
            </a:r>
            <a:r>
              <a:rPr lang="ca-ES" sz="2000" b="1" dirty="0">
                <a:solidFill>
                  <a:schemeClr val="accent5">
                    <a:lumMod val="50000"/>
                  </a:schemeClr>
                </a:solidFill>
                <a:latin typeface="Calibri" panose="020F0502020204030204" pitchFamily="34" charset="0"/>
              </a:rPr>
              <a:t>de les excursions per </a:t>
            </a:r>
            <a:r>
              <a:rPr lang="ca-ES" sz="2000" b="1" dirty="0" smtClean="0">
                <a:solidFill>
                  <a:schemeClr val="accent5">
                    <a:lumMod val="50000"/>
                  </a:schemeClr>
                </a:solidFill>
                <a:latin typeface="Calibri" panose="020F0502020204030204" pitchFamily="34" charset="0"/>
              </a:rPr>
              <a:t>les famílies sòcies </a:t>
            </a:r>
            <a:endParaRPr lang="ca-ES" sz="2000" b="1" dirty="0">
              <a:solidFill>
                <a:schemeClr val="accent5">
                  <a:lumMod val="50000"/>
                </a:schemeClr>
              </a:solidFill>
              <a:latin typeface="Calibri" panose="020F0502020204030204" pitchFamily="34" charset="0"/>
            </a:endParaRPr>
          </a:p>
          <a:p>
            <a:pPr marL="342900" indent="-342900" algn="just" fontAlgn="base">
              <a:buFont typeface="Wingdings" panose="05000000000000000000" pitchFamily="2" charset="2"/>
              <a:buChar char="§"/>
            </a:pPr>
            <a:r>
              <a:rPr lang="ca-ES" sz="2000" b="1" dirty="0">
                <a:solidFill>
                  <a:srgbClr val="262699"/>
                </a:solidFill>
                <a:latin typeface="Calibri" panose="020F0502020204030204" pitchFamily="34" charset="0"/>
              </a:rPr>
              <a:t>Concurs portada agenda escolar per curs 2018 – 2019 en alumnes 5è</a:t>
            </a:r>
          </a:p>
          <a:p>
            <a:pPr marL="342900" indent="-342900" algn="just" fontAlgn="base">
              <a:buFont typeface="Wingdings" panose="05000000000000000000" pitchFamily="2" charset="2"/>
              <a:buChar char="§"/>
            </a:pPr>
            <a:r>
              <a:rPr lang="ca-ES" sz="2000" b="1" dirty="0">
                <a:solidFill>
                  <a:srgbClr val="262699"/>
                </a:solidFill>
                <a:latin typeface="Calibri" panose="020F0502020204030204" pitchFamily="34" charset="0"/>
              </a:rPr>
              <a:t>L’AMPA </a:t>
            </a:r>
            <a:r>
              <a:rPr lang="ca-ES" sz="2000" b="1" dirty="0" smtClean="0">
                <a:solidFill>
                  <a:srgbClr val="262699"/>
                </a:solidFill>
                <a:latin typeface="Calibri" panose="020F0502020204030204" pitchFamily="34" charset="0"/>
              </a:rPr>
              <a:t>ha impulsat el programa de </a:t>
            </a:r>
            <a:r>
              <a:rPr lang="ca-ES" sz="2000" b="1" dirty="0" err="1" smtClean="0">
                <a:solidFill>
                  <a:srgbClr val="262699"/>
                </a:solidFill>
                <a:latin typeface="Calibri" panose="020F0502020204030204" pitchFamily="34" charset="0"/>
              </a:rPr>
              <a:t>cCol·laboració</a:t>
            </a:r>
            <a:r>
              <a:rPr lang="ca-ES" sz="2000" b="1" dirty="0" smtClean="0">
                <a:solidFill>
                  <a:srgbClr val="262699"/>
                </a:solidFill>
                <a:latin typeface="Calibri" panose="020F0502020204030204" pitchFamily="34" charset="0"/>
              </a:rPr>
              <a:t> </a:t>
            </a:r>
            <a:r>
              <a:rPr lang="ca-ES" sz="2000" b="1" dirty="0">
                <a:solidFill>
                  <a:srgbClr val="262699"/>
                </a:solidFill>
                <a:latin typeface="Calibri" panose="020F0502020204030204" pitchFamily="34" charset="0"/>
              </a:rPr>
              <a:t>en diverses causes solidaries *PICTOGRAMES A LA MEVA CIUTAT</a:t>
            </a:r>
            <a:endParaRPr lang="es-ES" sz="2000" dirty="0"/>
          </a:p>
          <a:p>
            <a:pPr marL="342900" indent="-342900" algn="just" fontAlgn="base">
              <a:buFont typeface="Wingdings" panose="05000000000000000000" pitchFamily="2" charset="2"/>
              <a:buChar char="§"/>
            </a:pPr>
            <a:endParaRPr lang="ca-ES" sz="1800" b="1" dirty="0">
              <a:solidFill>
                <a:srgbClr val="262699"/>
              </a:solidFill>
              <a:latin typeface="Calibri" panose="020F0502020204030204" pitchFamily="34" charset="0"/>
            </a:endParaRPr>
          </a:p>
          <a:p>
            <a:pPr marL="342900" indent="-342900" algn="just" fontAlgn="base">
              <a:buFont typeface="Wingdings" panose="05000000000000000000" pitchFamily="2" charset="2"/>
              <a:buChar char="§"/>
            </a:pPr>
            <a:endParaRPr lang="ca-ES" sz="1800" b="1" dirty="0">
              <a:solidFill>
                <a:srgbClr val="262699"/>
              </a:solidFill>
              <a:latin typeface="Calibri" panose="020F0502020204030204" pitchFamily="34" charset="0"/>
            </a:endParaRPr>
          </a:p>
          <a:p>
            <a:pPr algn="just" fontAlgn="base"/>
            <a:endParaRPr lang="ca-ES" sz="1800" b="1" dirty="0">
              <a:solidFill>
                <a:srgbClr val="262699"/>
              </a:solidFill>
              <a:latin typeface="Calibri" panose="020F0502020204030204" pitchFamily="34" charset="0"/>
            </a:endParaRPr>
          </a:p>
          <a:p>
            <a:pPr algn="just" fontAlgn="base"/>
            <a:r>
              <a:rPr lang="ca-ES" dirty="0">
                <a:solidFill>
                  <a:srgbClr val="FFFFFF"/>
                </a:solidFill>
                <a:latin typeface="futura-lt-w01-book"/>
              </a:rPr>
              <a:t> </a:t>
            </a:r>
          </a:p>
        </p:txBody>
      </p:sp>
      <p:sp>
        <p:nvSpPr>
          <p:cNvPr id="2" name="Rectángulo 1">
            <a:extLst>
              <a:ext uri="{FF2B5EF4-FFF2-40B4-BE49-F238E27FC236}">
                <a16:creationId xmlns="" xmlns:a16="http://schemas.microsoft.com/office/drawing/2014/main" id="{203E2DB2-9594-4F59-9928-A44A3CC036AB}"/>
              </a:ext>
            </a:extLst>
          </p:cNvPr>
          <p:cNvSpPr/>
          <p:nvPr/>
        </p:nvSpPr>
        <p:spPr>
          <a:xfrm>
            <a:off x="3299971" y="850042"/>
            <a:ext cx="2848857" cy="584775"/>
          </a:xfrm>
          <a:prstGeom prst="rect">
            <a:avLst/>
          </a:prstGeom>
        </p:spPr>
        <p:txBody>
          <a:bodyPr wrap="none">
            <a:spAutoFit/>
          </a:bodyPr>
          <a:lstStyle/>
          <a:p>
            <a:pPr lvl="0" algn="ctr">
              <a:buClr>
                <a:srgbClr val="008000"/>
              </a:buClr>
              <a:buSzPct val="100000"/>
            </a:pPr>
            <a:r>
              <a:rPr lang="ca-ES" sz="3200" b="1" dirty="0" smtClean="0">
                <a:solidFill>
                  <a:srgbClr val="16165D"/>
                </a:solidFill>
                <a:latin typeface="Calibri" panose="020F0502020204030204" pitchFamily="34" charset="0"/>
                <a:sym typeface="Rambla"/>
              </a:rPr>
              <a:t>Altres </a:t>
            </a:r>
            <a:r>
              <a:rPr lang="ca-ES" sz="3200" b="1" dirty="0">
                <a:solidFill>
                  <a:srgbClr val="16165D"/>
                </a:solidFill>
                <a:latin typeface="Calibri" panose="020F0502020204030204" pitchFamily="34" charset="0"/>
                <a:sym typeface="Rambla"/>
              </a:rPr>
              <a:t>activitats</a:t>
            </a:r>
          </a:p>
        </p:txBody>
      </p:sp>
    </p:spTree>
    <p:extLst>
      <p:ext uri="{BB962C8B-B14F-4D97-AF65-F5344CB8AC3E}">
        <p14:creationId xmlns:p14="http://schemas.microsoft.com/office/powerpoint/2010/main" val="817756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 name="Rectángulo 1">
            <a:extLst>
              <a:ext uri="{FF2B5EF4-FFF2-40B4-BE49-F238E27FC236}">
                <a16:creationId xmlns="" xmlns:a16="http://schemas.microsoft.com/office/drawing/2014/main" id="{203E2DB2-9594-4F59-9928-A44A3CC036AB}"/>
              </a:ext>
            </a:extLst>
          </p:cNvPr>
          <p:cNvSpPr/>
          <p:nvPr/>
        </p:nvSpPr>
        <p:spPr>
          <a:xfrm>
            <a:off x="3165827" y="843687"/>
            <a:ext cx="2848857" cy="584775"/>
          </a:xfrm>
          <a:prstGeom prst="rect">
            <a:avLst/>
          </a:prstGeom>
        </p:spPr>
        <p:txBody>
          <a:bodyPr wrap="none">
            <a:spAutoFit/>
          </a:bodyPr>
          <a:lstStyle/>
          <a:p>
            <a:pPr lvl="0" algn="ctr">
              <a:buClr>
                <a:srgbClr val="008000"/>
              </a:buClr>
              <a:buSzPct val="100000"/>
            </a:pPr>
            <a:r>
              <a:rPr lang="ca-ES" sz="3200" b="1" dirty="0" smtClean="0">
                <a:solidFill>
                  <a:srgbClr val="16165D"/>
                </a:solidFill>
                <a:latin typeface="Calibri" panose="020F0502020204030204" pitchFamily="34" charset="0"/>
                <a:sym typeface="Rambla"/>
              </a:rPr>
              <a:t>Altres </a:t>
            </a:r>
            <a:r>
              <a:rPr lang="ca-ES" sz="3200" b="1" dirty="0">
                <a:solidFill>
                  <a:srgbClr val="16165D"/>
                </a:solidFill>
                <a:latin typeface="Calibri" panose="020F0502020204030204" pitchFamily="34" charset="0"/>
                <a:sym typeface="Rambla"/>
              </a:rPr>
              <a:t>activitats</a:t>
            </a:r>
          </a:p>
        </p:txBody>
      </p:sp>
      <p:pic>
        <p:nvPicPr>
          <p:cNvPr id="5" name="Imagen 4">
            <a:extLst>
              <a:ext uri="{FF2B5EF4-FFF2-40B4-BE49-F238E27FC236}">
                <a16:creationId xmlns="" xmlns:a16="http://schemas.microsoft.com/office/drawing/2014/main" id="{519BC301-38E7-408B-A845-3807B303CFB9}"/>
              </a:ext>
            </a:extLst>
          </p:cNvPr>
          <p:cNvPicPr>
            <a:picLocks noChangeAspect="1"/>
          </p:cNvPicPr>
          <p:nvPr/>
        </p:nvPicPr>
        <p:blipFill>
          <a:blip r:embed="rId8"/>
          <a:stretch>
            <a:fillRect/>
          </a:stretch>
        </p:blipFill>
        <p:spPr>
          <a:xfrm>
            <a:off x="6936044" y="4015438"/>
            <a:ext cx="1421821" cy="1895761"/>
          </a:xfrm>
          <a:prstGeom prst="rect">
            <a:avLst/>
          </a:prstGeom>
        </p:spPr>
      </p:pic>
      <p:pic>
        <p:nvPicPr>
          <p:cNvPr id="13" name="Imagen 12">
            <a:extLst>
              <a:ext uri="{FF2B5EF4-FFF2-40B4-BE49-F238E27FC236}">
                <a16:creationId xmlns="" xmlns:a16="http://schemas.microsoft.com/office/drawing/2014/main" id="{47E1B3B3-C0C6-47AC-B150-E247B8A862BC}"/>
              </a:ext>
            </a:extLst>
          </p:cNvPr>
          <p:cNvPicPr>
            <a:picLocks noChangeAspect="1"/>
          </p:cNvPicPr>
          <p:nvPr/>
        </p:nvPicPr>
        <p:blipFill>
          <a:blip r:embed="rId9"/>
          <a:stretch>
            <a:fillRect/>
          </a:stretch>
        </p:blipFill>
        <p:spPr>
          <a:xfrm>
            <a:off x="648929" y="1434818"/>
            <a:ext cx="3770671" cy="2512210"/>
          </a:xfrm>
          <a:prstGeom prst="rect">
            <a:avLst/>
          </a:prstGeom>
        </p:spPr>
      </p:pic>
      <p:pic>
        <p:nvPicPr>
          <p:cNvPr id="15" name="Imagen 14">
            <a:extLst>
              <a:ext uri="{FF2B5EF4-FFF2-40B4-BE49-F238E27FC236}">
                <a16:creationId xmlns="" xmlns:a16="http://schemas.microsoft.com/office/drawing/2014/main" id="{C6C02B67-2855-4C5A-A264-BB8A9D34A768}"/>
              </a:ext>
            </a:extLst>
          </p:cNvPr>
          <p:cNvPicPr>
            <a:picLocks noChangeAspect="1"/>
          </p:cNvPicPr>
          <p:nvPr/>
        </p:nvPicPr>
        <p:blipFill>
          <a:blip r:embed="rId10"/>
          <a:stretch>
            <a:fillRect/>
          </a:stretch>
        </p:blipFill>
        <p:spPr>
          <a:xfrm>
            <a:off x="2746477" y="3256331"/>
            <a:ext cx="3346245" cy="2229436"/>
          </a:xfrm>
          <a:prstGeom prst="rect">
            <a:avLst/>
          </a:prstGeom>
        </p:spPr>
      </p:pic>
    </p:spTree>
    <p:extLst>
      <p:ext uri="{BB962C8B-B14F-4D97-AF65-F5344CB8AC3E}">
        <p14:creationId xmlns:p14="http://schemas.microsoft.com/office/powerpoint/2010/main" val="4050355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467138" y="859025"/>
            <a:ext cx="8120271" cy="695325"/>
          </a:xfrm>
          <a:prstGeom prst="rect">
            <a:avLst/>
          </a:prstGeom>
          <a:noFill/>
          <a:ln>
            <a:noFill/>
          </a:ln>
        </p:spPr>
        <p:txBody>
          <a:bodyPr lIns="91425" tIns="45700" rIns="91425" bIns="45700" anchor="ctr" anchorCtr="0">
            <a:noAutofit/>
          </a:bodyPr>
          <a:lstStyle/>
          <a:p>
            <a:pPr algn="ctr">
              <a:buClr>
                <a:srgbClr val="008000"/>
              </a:buClr>
              <a:buSzPct val="100000"/>
            </a:pPr>
            <a:r>
              <a:rPr lang="ca-ES" sz="3200" b="1" dirty="0">
                <a:solidFill>
                  <a:srgbClr val="16165D"/>
                </a:solidFill>
                <a:latin typeface="Calibri" panose="020F0502020204030204" pitchFamily="34" charset="0"/>
                <a:sym typeface="Rambla"/>
              </a:rPr>
              <a:t>Activitats Curs 2018-2019 </a:t>
            </a:r>
          </a:p>
        </p:txBody>
      </p:sp>
      <p:sp>
        <p:nvSpPr>
          <p:cNvPr id="93" name="Shape 93"/>
          <p:cNvSpPr txBox="1"/>
          <p:nvPr/>
        </p:nvSpPr>
        <p:spPr>
          <a:xfrm>
            <a:off x="292162" y="180282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 ens organitzem?</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sp>
        <p:nvSpPr>
          <p:cNvPr id="99" name="Shape 99"/>
          <p:cNvSpPr txBox="1"/>
          <p:nvPr/>
        </p:nvSpPr>
        <p:spPr>
          <a:xfrm>
            <a:off x="675257" y="2378837"/>
            <a:ext cx="8121650" cy="908049"/>
          </a:xfrm>
          <a:prstGeom prst="rect">
            <a:avLst/>
          </a:prstGeom>
          <a:noFill/>
          <a:ln>
            <a:noFill/>
          </a:ln>
        </p:spPr>
        <p:txBody>
          <a:bodyPr lIns="91425" tIns="45700" rIns="91425" bIns="45700" anchor="t" anchorCtr="0">
            <a:noAutofit/>
          </a:bodyPr>
          <a:lstStyle/>
          <a:p>
            <a:pPr algn="just" fontAlgn="base"/>
            <a:r>
              <a:rPr lang="ca-ES" sz="2000" b="1" dirty="0">
                <a:solidFill>
                  <a:srgbClr val="262699"/>
                </a:solidFill>
                <a:latin typeface="Calibri" panose="020F0502020204030204" pitchFamily="34" charset="0"/>
                <a:ea typeface="Rambla"/>
                <a:cs typeface="Rambla"/>
              </a:rPr>
              <a:t>L'AMPA està coordinada, organitzada i dirigida per una Junta directiva, la qual està formada per un grup de pares i mares de l'escola que de forma voluntària hem adquirit la responsabilitat de participar en el funcionament del centre.</a:t>
            </a:r>
          </a:p>
          <a:p>
            <a:pPr fontAlgn="base"/>
            <a:r>
              <a:rPr lang="ca-ES" sz="2000" b="1" dirty="0">
                <a:solidFill>
                  <a:srgbClr val="262699"/>
                </a:solidFill>
                <a:latin typeface="Calibri" panose="020F0502020204030204" pitchFamily="34" charset="0"/>
                <a:ea typeface="Rambla"/>
                <a:cs typeface="Rambla"/>
              </a:rPr>
              <a:t> </a:t>
            </a:r>
          </a:p>
        </p:txBody>
      </p:sp>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9"/>
          <p:cNvGrpSpPr/>
          <p:nvPr/>
        </p:nvGrpSpPr>
        <p:grpSpPr>
          <a:xfrm>
            <a:off x="2295581" y="3487497"/>
            <a:ext cx="1865318" cy="929055"/>
            <a:chOff x="6287674" y="2678165"/>
            <a:chExt cx="932836" cy="466418"/>
          </a:xfrm>
          <a:solidFill>
            <a:schemeClr val="accent4">
              <a:lumMod val="60000"/>
              <a:lumOff val="40000"/>
            </a:schemeClr>
          </a:solidFill>
          <a:scene3d>
            <a:camera prst="orthographicFront">
              <a:rot lat="0" lon="0" rev="0"/>
            </a:camera>
            <a:lightRig rig="soft" dir="t">
              <a:rot lat="0" lon="0" rev="0"/>
            </a:lightRig>
          </a:scene3d>
        </p:grpSpPr>
        <p:sp>
          <p:nvSpPr>
            <p:cNvPr id="15" name="Elipse 10"/>
            <p:cNvSpPr/>
            <p:nvPr/>
          </p:nvSpPr>
          <p:spPr>
            <a:xfrm>
              <a:off x="6287674" y="2678165"/>
              <a:ext cx="932836" cy="466418"/>
            </a:xfrm>
            <a:prstGeom prst="ellips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6" name="Elipse 4"/>
            <p:cNvSpPr/>
            <p:nvPr/>
          </p:nvSpPr>
          <p:spPr>
            <a:xfrm>
              <a:off x="6424286" y="2758568"/>
              <a:ext cx="659614" cy="329808"/>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0" vert="horz" wrap="square" lIns="4445" tIns="4445" rIns="4445" bIns="4445"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r>
                <a:rPr lang="ca-ES" b="1" dirty="0">
                  <a:solidFill>
                    <a:schemeClr val="bg1"/>
                  </a:solidFill>
                </a:rPr>
                <a:t>Comissió </a:t>
              </a:r>
            </a:p>
            <a:p>
              <a:pPr marL="0" marR="0" lvl="0" indent="0" algn="ctr" defTabSz="311150" eaLnBrk="1" fontAlgn="auto" latinLnBrk="0" hangingPunct="1">
                <a:lnSpc>
                  <a:spcPct val="90000"/>
                </a:lnSpc>
                <a:spcBef>
                  <a:spcPct val="0"/>
                </a:spcBef>
                <a:spcAft>
                  <a:spcPct val="35000"/>
                </a:spcAft>
                <a:buClrTx/>
                <a:buSzTx/>
                <a:buFontTx/>
                <a:buNone/>
                <a:tabLst/>
                <a:defRPr/>
              </a:pPr>
              <a:r>
                <a:rPr kumimoji="0" lang="ca-ES" b="1" i="0" u="none" strike="noStrike" kern="1200" cap="none" spc="0" normalizeH="0" baseline="0" dirty="0">
                  <a:ln>
                    <a:noFill/>
                  </a:ln>
                  <a:solidFill>
                    <a:schemeClr val="bg1"/>
                  </a:solidFill>
                  <a:effectLst/>
                  <a:uLnTx/>
                  <a:uFillTx/>
                </a:rPr>
                <a:t>pedagògica</a:t>
              </a:r>
            </a:p>
          </p:txBody>
        </p:sp>
      </p:grpSp>
      <p:sp>
        <p:nvSpPr>
          <p:cNvPr id="19" name="Elipse 23"/>
          <p:cNvSpPr/>
          <p:nvPr/>
        </p:nvSpPr>
        <p:spPr>
          <a:xfrm>
            <a:off x="851005" y="3961138"/>
            <a:ext cx="1700171" cy="910828"/>
          </a:xfrm>
          <a:prstGeom prst="ellipse">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Extraescolars</a:t>
            </a:r>
          </a:p>
        </p:txBody>
      </p:sp>
      <p:sp>
        <p:nvSpPr>
          <p:cNvPr id="21" name="Elipse 25"/>
          <p:cNvSpPr/>
          <p:nvPr/>
        </p:nvSpPr>
        <p:spPr>
          <a:xfrm>
            <a:off x="1806553" y="4696980"/>
            <a:ext cx="1911096" cy="1003004"/>
          </a:xfrm>
          <a:prstGeom prst="ellipse">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solidFill>
                  <a:schemeClr val="bg1"/>
                </a:solidFill>
              </a:rPr>
              <a:t>Comunicació</a:t>
            </a:r>
          </a:p>
        </p:txBody>
      </p:sp>
      <p:sp>
        <p:nvSpPr>
          <p:cNvPr id="18" name="Elipse 22"/>
          <p:cNvSpPr/>
          <p:nvPr/>
        </p:nvSpPr>
        <p:spPr>
          <a:xfrm>
            <a:off x="3717649" y="3961138"/>
            <a:ext cx="1552810" cy="856145"/>
          </a:xfrm>
          <a:prstGeom prst="ellipse">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Festes</a:t>
            </a:r>
          </a:p>
        </p:txBody>
      </p:sp>
      <p:sp>
        <p:nvSpPr>
          <p:cNvPr id="20" name="Elipse 24"/>
          <p:cNvSpPr/>
          <p:nvPr/>
        </p:nvSpPr>
        <p:spPr>
          <a:xfrm>
            <a:off x="3598349" y="4817283"/>
            <a:ext cx="1672110" cy="836370"/>
          </a:xfrm>
          <a:prstGeom prst="ellipse">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Menjador</a:t>
            </a:r>
          </a:p>
        </p:txBody>
      </p:sp>
      <p:sp>
        <p:nvSpPr>
          <p:cNvPr id="17" name="Elipse 23"/>
          <p:cNvSpPr/>
          <p:nvPr/>
        </p:nvSpPr>
        <p:spPr>
          <a:xfrm>
            <a:off x="3887731" y="3487497"/>
            <a:ext cx="1490514" cy="680670"/>
          </a:xfrm>
          <a:prstGeom prst="ellipse">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Comissió Educació especial</a:t>
            </a:r>
          </a:p>
        </p:txBody>
      </p:sp>
      <p:sp>
        <p:nvSpPr>
          <p:cNvPr id="2" name="Rectangle 1"/>
          <p:cNvSpPr/>
          <p:nvPr/>
        </p:nvSpPr>
        <p:spPr>
          <a:xfrm>
            <a:off x="4608512" y="4389203"/>
            <a:ext cx="4572000" cy="615553"/>
          </a:xfrm>
          <a:prstGeom prst="rect">
            <a:avLst/>
          </a:prstGeom>
        </p:spPr>
        <p:txBody>
          <a:bodyPr>
            <a:spAutoFit/>
          </a:bodyPr>
          <a:lstStyle/>
          <a:p>
            <a:pPr algn="ctr"/>
            <a:r>
              <a:rPr lang="ca-ES" b="1" dirty="0">
                <a:solidFill>
                  <a:srgbClr val="580041"/>
                </a:solidFill>
                <a:latin typeface="Calibri" panose="020F0502020204030204" pitchFamily="34" charset="0"/>
              </a:rPr>
              <a:t>AMPA: Estructura organitzativa</a:t>
            </a:r>
          </a:p>
          <a:p>
            <a:pPr algn="ctr"/>
            <a:r>
              <a:rPr lang="ca-ES" sz="2000" b="1" dirty="0">
                <a:solidFill>
                  <a:srgbClr val="580041"/>
                </a:solidFill>
                <a:latin typeface="Calibri" panose="020F0502020204030204" pitchFamily="34" charset="0"/>
              </a:rPr>
              <a:t>COMISSIONS DE TREBALL</a:t>
            </a:r>
          </a:p>
        </p:txBody>
      </p:sp>
      <p:sp>
        <p:nvSpPr>
          <p:cNvPr id="22" name="Elipse 22"/>
          <p:cNvSpPr/>
          <p:nvPr/>
        </p:nvSpPr>
        <p:spPr>
          <a:xfrm>
            <a:off x="541633" y="4767845"/>
            <a:ext cx="1552810" cy="856145"/>
          </a:xfrm>
          <a:prstGeom prst="ellipse">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Colònies d’estiu</a:t>
            </a:r>
          </a:p>
        </p:txBody>
      </p:sp>
      <p:sp>
        <p:nvSpPr>
          <p:cNvPr id="4" name="3 Elipse"/>
          <p:cNvSpPr/>
          <p:nvPr/>
        </p:nvSpPr>
        <p:spPr>
          <a:xfrm>
            <a:off x="3084742" y="5765359"/>
            <a:ext cx="1265814" cy="506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Difusión AMPA</a:t>
            </a:r>
          </a:p>
        </p:txBody>
      </p:sp>
      <p:sp>
        <p:nvSpPr>
          <p:cNvPr id="8" name="7 Flecha abajo"/>
          <p:cNvSpPr/>
          <p:nvPr/>
        </p:nvSpPr>
        <p:spPr>
          <a:xfrm>
            <a:off x="2900517" y="5623990"/>
            <a:ext cx="216310" cy="3564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657517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892065"/>
            <a:ext cx="9144000" cy="676419"/>
          </a:xfrm>
          <a:prstGeom prst="rect">
            <a:avLst/>
          </a:prstGeom>
          <a:noFill/>
          <a:ln>
            <a:noFill/>
          </a:ln>
        </p:spPr>
        <p:txBody>
          <a:bodyPr lIns="91425" tIns="45700" rIns="91425" bIns="45700" anchor="ctr" anchorCtr="0">
            <a:noAutofit/>
          </a:bodyPr>
          <a:lstStyle/>
          <a:p>
            <a:pPr algn="ctr">
              <a:buClr>
                <a:srgbClr val="008000"/>
              </a:buClr>
              <a:buSzPct val="100000"/>
            </a:pPr>
            <a:r>
              <a:rPr lang="ca-ES" sz="3200" b="1" dirty="0">
                <a:solidFill>
                  <a:srgbClr val="16165D"/>
                </a:solidFill>
                <a:latin typeface="Calibri" panose="020F0502020204030204" pitchFamily="34" charset="0"/>
                <a:sym typeface="Rambla"/>
              </a:rPr>
              <a:t>Activitats Curs 2018-2019  </a:t>
            </a:r>
          </a:p>
        </p:txBody>
      </p:sp>
      <p:sp>
        <p:nvSpPr>
          <p:cNvPr id="93" name="Shape 93"/>
          <p:cNvSpPr txBox="1"/>
          <p:nvPr/>
        </p:nvSpPr>
        <p:spPr>
          <a:xfrm>
            <a:off x="228154" y="156151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d’Extraescolars </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pic>
        <p:nvPicPr>
          <p:cNvPr id="13" name="Imagen 12">
            <a:extLst>
              <a:ext uri="{FF2B5EF4-FFF2-40B4-BE49-F238E27FC236}">
                <a16:creationId xmlns="" xmlns:a16="http://schemas.microsoft.com/office/drawing/2014/main" id="{C86894EE-FBA8-4349-A807-C67FB668D18A}"/>
              </a:ext>
            </a:extLst>
          </p:cNvPr>
          <p:cNvPicPr>
            <a:picLocks noChangeAspect="1"/>
          </p:cNvPicPr>
          <p:nvPr/>
        </p:nvPicPr>
        <p:blipFill>
          <a:blip r:embed="rId8"/>
          <a:stretch>
            <a:fillRect/>
          </a:stretch>
        </p:blipFill>
        <p:spPr>
          <a:xfrm>
            <a:off x="520700" y="2219072"/>
            <a:ext cx="3342792" cy="3761485"/>
          </a:xfrm>
          <a:prstGeom prst="rect">
            <a:avLst/>
          </a:prstGeom>
        </p:spPr>
      </p:pic>
      <p:pic>
        <p:nvPicPr>
          <p:cNvPr id="14" name="Imagen 13">
            <a:extLst>
              <a:ext uri="{FF2B5EF4-FFF2-40B4-BE49-F238E27FC236}">
                <a16:creationId xmlns="" xmlns:a16="http://schemas.microsoft.com/office/drawing/2014/main" id="{ACADFB69-3EED-4CA0-9CA9-100A0D1E33E4}"/>
              </a:ext>
            </a:extLst>
          </p:cNvPr>
          <p:cNvPicPr>
            <a:picLocks noChangeAspect="1"/>
          </p:cNvPicPr>
          <p:nvPr/>
        </p:nvPicPr>
        <p:blipFill>
          <a:blip r:embed="rId9"/>
          <a:stretch>
            <a:fillRect/>
          </a:stretch>
        </p:blipFill>
        <p:spPr>
          <a:xfrm>
            <a:off x="4096891" y="2223964"/>
            <a:ext cx="4070652" cy="3612100"/>
          </a:xfrm>
          <a:prstGeom prst="rect">
            <a:avLst/>
          </a:prstGeom>
        </p:spPr>
      </p:pic>
    </p:spTree>
    <p:extLst>
      <p:ext uri="{BB962C8B-B14F-4D97-AF65-F5344CB8AC3E}">
        <p14:creationId xmlns:p14="http://schemas.microsoft.com/office/powerpoint/2010/main" val="2637730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0" y="940889"/>
            <a:ext cx="9144000" cy="613029"/>
          </a:xfrm>
          <a:prstGeom prst="rect">
            <a:avLst/>
          </a:prstGeom>
          <a:noFill/>
          <a:ln>
            <a:noFill/>
          </a:ln>
        </p:spPr>
        <p:txBody>
          <a:bodyPr lIns="91425" tIns="45700" rIns="91425" bIns="45700" anchor="ctr" anchorCtr="0">
            <a:noAutofit/>
          </a:bodyPr>
          <a:lstStyle/>
          <a:p>
            <a:pPr algn="ctr">
              <a:buClr>
                <a:srgbClr val="008000"/>
              </a:buClr>
              <a:buSzPct val="100000"/>
            </a:pPr>
            <a:r>
              <a:rPr lang="ca-ES" sz="3200" b="1" dirty="0">
                <a:solidFill>
                  <a:srgbClr val="16165D"/>
                </a:solidFill>
                <a:latin typeface="Calibri" panose="020F0502020204030204" pitchFamily="34" charset="0"/>
                <a:sym typeface="Rambla"/>
              </a:rPr>
              <a:t>Activitats Curs 2018-2019  </a:t>
            </a:r>
          </a:p>
        </p:txBody>
      </p:sp>
      <p:sp>
        <p:nvSpPr>
          <p:cNvPr id="93" name="Shape 93"/>
          <p:cNvSpPr txBox="1"/>
          <p:nvPr/>
        </p:nvSpPr>
        <p:spPr>
          <a:xfrm>
            <a:off x="336550" y="1517494"/>
            <a:ext cx="7737474" cy="45045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Pedagògica </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a:ln>
                  <a:noFill/>
                </a:ln>
                <a:solidFill>
                  <a:srgbClr val="000000"/>
                </a:solidFill>
                <a:effectLst/>
                <a:latin typeface="Arial" pitchFamily="34" charset="0"/>
                <a:cs typeface="Arial" pitchFamily="34" charset="0"/>
              </a:rPr>
              <a:t/>
            </a:r>
            <a:br>
              <a:rPr kumimoji="0" lang="ca-ES" altLang="ca-ES" sz="700" b="0" i="0" u="none" strike="noStrike" cap="none" normalizeH="0" baseline="0">
                <a:ln>
                  <a:noFill/>
                </a:ln>
                <a:solidFill>
                  <a:srgbClr val="000000"/>
                </a:solidFill>
                <a:effectLst/>
                <a:latin typeface="Arial" pitchFamily="34" charset="0"/>
                <a:cs typeface="Arial" pitchFamily="34" charset="0"/>
              </a:rPr>
            </a:br>
            <a:endParaRPr kumimoji="0" lang="ca-ES" altLang="ca-ES" sz="1800" b="0" i="0" u="none" strike="noStrike" cap="none" normalizeH="0" baseline="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 name="Rectangle 1"/>
          <p:cNvSpPr/>
          <p:nvPr/>
        </p:nvSpPr>
        <p:spPr>
          <a:xfrm>
            <a:off x="603376" y="2053490"/>
            <a:ext cx="7470648" cy="3785652"/>
          </a:xfrm>
          <a:prstGeom prst="rect">
            <a:avLst/>
          </a:prstGeom>
        </p:spPr>
        <p:txBody>
          <a:bodyPr wrap="square">
            <a:spAutoFit/>
          </a:bodyPr>
          <a:lstStyle/>
          <a:p>
            <a:pPr fontAlgn="base"/>
            <a:r>
              <a:rPr lang="ca-ES" sz="2000" b="1" dirty="0" smtClean="0">
                <a:solidFill>
                  <a:srgbClr val="262699"/>
                </a:solidFill>
                <a:latin typeface="Calibri" panose="020F0502020204030204" pitchFamily="34" charset="0"/>
                <a:ea typeface="Rambla"/>
                <a:cs typeface="Rambla"/>
              </a:rPr>
              <a:t>​</a:t>
            </a:r>
            <a:r>
              <a:rPr lang="ca-ES" sz="2000" b="1" dirty="0">
                <a:solidFill>
                  <a:srgbClr val="262699"/>
                </a:solidFill>
                <a:latin typeface="Calibri" panose="020F0502020204030204" pitchFamily="34" charset="0"/>
                <a:ea typeface="Rambla"/>
                <a:cs typeface="Rambla"/>
              </a:rPr>
              <a:t>Tasques de moment </a:t>
            </a:r>
            <a:r>
              <a:rPr lang="ca-ES" sz="2000" b="1" dirty="0" smtClean="0">
                <a:solidFill>
                  <a:srgbClr val="262699"/>
                </a:solidFill>
                <a:latin typeface="Calibri" panose="020F0502020204030204" pitchFamily="34" charset="0"/>
                <a:ea typeface="Rambla"/>
                <a:cs typeface="Rambla"/>
              </a:rPr>
              <a:t>aprovades:</a:t>
            </a:r>
            <a:endParaRPr lang="ca-ES" sz="2000" b="1" dirty="0">
              <a:solidFill>
                <a:srgbClr val="262699"/>
              </a:solidFill>
              <a:latin typeface="Calibri" panose="020F0502020204030204" pitchFamily="34" charset="0"/>
              <a:ea typeface="Rambla"/>
              <a:cs typeface="Rambla"/>
            </a:endParaRPr>
          </a:p>
          <a:p>
            <a:pPr fontAlgn="base"/>
            <a:endParaRPr lang="ca-ES" sz="2000" b="1" dirty="0">
              <a:solidFill>
                <a:srgbClr val="262699"/>
              </a:solidFill>
              <a:latin typeface="Calibri" panose="020F0502020204030204" pitchFamily="34" charset="0"/>
              <a:ea typeface="Rambla"/>
              <a:cs typeface="Rambla"/>
            </a:endParaRPr>
          </a:p>
          <a:p>
            <a:pPr marL="685800" lvl="1" indent="-342900" fontAlgn="base">
              <a:buFont typeface="Arial" panose="020B0604020202020204" pitchFamily="34" charset="0"/>
              <a:buChar char="•"/>
            </a:pPr>
            <a:r>
              <a:rPr lang="ca-ES" sz="2000" b="1" dirty="0" smtClean="0">
                <a:solidFill>
                  <a:srgbClr val="262699"/>
                </a:solidFill>
                <a:latin typeface="Calibri" panose="020F0502020204030204" pitchFamily="34" charset="0"/>
                <a:ea typeface="Rambla"/>
                <a:cs typeface="Rambla"/>
              </a:rPr>
              <a:t>Col·laboració escola-ajuntament Jornada RCP.</a:t>
            </a:r>
          </a:p>
          <a:p>
            <a:pPr marL="685800" lvl="1" indent="-342900" fontAlgn="base">
              <a:buFont typeface="Arial" panose="020B0604020202020204" pitchFamily="34" charset="0"/>
              <a:buChar char="•"/>
            </a:pPr>
            <a:r>
              <a:rPr lang="ca-ES" sz="2000" b="1" dirty="0" smtClean="0">
                <a:solidFill>
                  <a:srgbClr val="262699"/>
                </a:solidFill>
                <a:latin typeface="Calibri" panose="020F0502020204030204" pitchFamily="34" charset="0"/>
                <a:ea typeface="Rambla"/>
                <a:cs typeface="Rambla"/>
              </a:rPr>
              <a:t>Setmana de la ciència. ( Tallers 17 Novembre) amb Antena del coneixement</a:t>
            </a:r>
          </a:p>
          <a:p>
            <a:pPr marL="342900" lvl="1" fontAlgn="base"/>
            <a:endParaRPr lang="es-ES" sz="2000" b="1" dirty="0">
              <a:solidFill>
                <a:srgbClr val="262699"/>
              </a:solidFill>
              <a:latin typeface="Calibri" panose="020F0502020204030204" pitchFamily="34" charset="0"/>
              <a:ea typeface="Rambla"/>
              <a:cs typeface="Rambla"/>
            </a:endParaRPr>
          </a:p>
          <a:p>
            <a:pPr marL="342900" lvl="1" fontAlgn="base"/>
            <a:r>
              <a:rPr lang="ca-ES" sz="2000" b="1" dirty="0" smtClean="0">
                <a:solidFill>
                  <a:srgbClr val="262699"/>
                </a:solidFill>
                <a:latin typeface="Calibri" panose="020F0502020204030204" pitchFamily="34" charset="0"/>
                <a:ea typeface="Rambla"/>
                <a:cs typeface="Rambla"/>
              </a:rPr>
              <a:t>Tallers</a:t>
            </a:r>
          </a:p>
          <a:p>
            <a:pPr marL="685800" lvl="1" indent="-342900" fontAlgn="base">
              <a:buFont typeface="Arial" panose="020B0604020202020204" pitchFamily="34" charset="0"/>
              <a:buChar char="•"/>
            </a:pPr>
            <a:r>
              <a:rPr lang="ca-ES" sz="2000" b="1" dirty="0" smtClean="0">
                <a:solidFill>
                  <a:srgbClr val="262699"/>
                </a:solidFill>
                <a:latin typeface="Calibri" panose="020F0502020204030204" pitchFamily="34" charset="0"/>
                <a:ea typeface="Rambla"/>
                <a:cs typeface="Rambla"/>
              </a:rPr>
              <a:t>Visió i aprenentatge </a:t>
            </a:r>
          </a:p>
          <a:p>
            <a:pPr marL="685800" lvl="1" indent="-342900" fontAlgn="base">
              <a:buFont typeface="Arial" panose="020B0604020202020204" pitchFamily="34" charset="0"/>
              <a:buChar char="•"/>
            </a:pPr>
            <a:r>
              <a:rPr lang="es-ES" sz="2000" b="1" dirty="0" smtClean="0">
                <a:solidFill>
                  <a:srgbClr val="262699"/>
                </a:solidFill>
                <a:latin typeface="Calibri" panose="020F0502020204030204" pitchFamily="34" charset="0"/>
                <a:ea typeface="Rambla"/>
                <a:cs typeface="Rambla"/>
              </a:rPr>
              <a:t>Internet </a:t>
            </a:r>
            <a:r>
              <a:rPr lang="es-ES" sz="2000" b="1" dirty="0">
                <a:solidFill>
                  <a:srgbClr val="262699"/>
                </a:solidFill>
                <a:latin typeface="Calibri" panose="020F0502020204030204" pitchFamily="34" charset="0"/>
                <a:ea typeface="Rambla"/>
                <a:cs typeface="Rambla"/>
              </a:rPr>
              <a:t>segura a </a:t>
            </a:r>
            <a:r>
              <a:rPr lang="ca-ES" sz="2000" b="1" dirty="0" smtClean="0">
                <a:solidFill>
                  <a:srgbClr val="262699"/>
                </a:solidFill>
                <a:latin typeface="Calibri" panose="020F0502020204030204" pitchFamily="34" charset="0"/>
                <a:ea typeface="Rambla"/>
                <a:cs typeface="Rambla"/>
              </a:rPr>
              <a:t>càrrec dels Mossos d’Esquadra</a:t>
            </a:r>
          </a:p>
          <a:p>
            <a:pPr marL="685800" lvl="1" indent="-342900" fontAlgn="base">
              <a:buFont typeface="Arial" panose="020B0604020202020204" pitchFamily="34" charset="0"/>
              <a:buChar char="•"/>
            </a:pPr>
            <a:r>
              <a:rPr lang="es-ES" sz="2000" b="1" dirty="0" smtClean="0">
                <a:solidFill>
                  <a:srgbClr val="262699"/>
                </a:solidFill>
                <a:latin typeface="Calibri" panose="020F0502020204030204" pitchFamily="34" charset="0"/>
                <a:ea typeface="Rambla"/>
                <a:cs typeface="Rambla"/>
              </a:rPr>
              <a:t>Taller </a:t>
            </a:r>
            <a:r>
              <a:rPr lang="ca-ES" sz="2000" b="1" dirty="0">
                <a:solidFill>
                  <a:srgbClr val="262699"/>
                </a:solidFill>
                <a:latin typeface="Calibri" panose="020F0502020204030204" pitchFamily="34" charset="0"/>
                <a:ea typeface="Rambla"/>
                <a:cs typeface="Rambla"/>
              </a:rPr>
              <a:t>C</a:t>
            </a:r>
            <a:r>
              <a:rPr lang="ca-ES" sz="2000" b="1" dirty="0" smtClean="0">
                <a:solidFill>
                  <a:srgbClr val="262699"/>
                </a:solidFill>
                <a:latin typeface="Calibri" panose="020F0502020204030204" pitchFamily="34" charset="0"/>
                <a:ea typeface="Rambla"/>
                <a:cs typeface="Rambla"/>
              </a:rPr>
              <a:t>réixer en família 2.  (3-6 anys / 12 -16 anys)</a:t>
            </a:r>
            <a:endParaRPr lang="ca-ES" sz="2000" b="1" dirty="0">
              <a:solidFill>
                <a:srgbClr val="262699"/>
              </a:solidFill>
              <a:latin typeface="Calibri" panose="020F0502020204030204" pitchFamily="34" charset="0"/>
              <a:ea typeface="Rambla"/>
              <a:cs typeface="Rambla"/>
            </a:endParaRPr>
          </a:p>
          <a:p>
            <a:pPr marL="685800" lvl="1" indent="-342900" fontAlgn="base">
              <a:buFont typeface="Arial" panose="020B0604020202020204" pitchFamily="34" charset="0"/>
              <a:buChar char="•"/>
            </a:pPr>
            <a:endParaRPr lang="ca-ES" sz="2000" b="1" dirty="0">
              <a:solidFill>
                <a:srgbClr val="262699"/>
              </a:solidFill>
              <a:latin typeface="Calibri" panose="020F0502020204030204" pitchFamily="34" charset="0"/>
              <a:ea typeface="Rambla"/>
              <a:cs typeface="Rambla"/>
            </a:endParaRPr>
          </a:p>
          <a:p>
            <a:pPr marL="630238" indent="174625" algn="just" fontAlgn="base"/>
            <a:endParaRPr lang="ca-ES" sz="2000" b="1" dirty="0">
              <a:solidFill>
                <a:srgbClr val="262699"/>
              </a:solidFill>
              <a:latin typeface="Calibri" panose="020F0502020204030204" pitchFamily="34" charset="0"/>
              <a:ea typeface="Rambla"/>
              <a:cs typeface="Rambla"/>
            </a:endParaRPr>
          </a:p>
        </p:txBody>
      </p:sp>
      <p:pic>
        <p:nvPicPr>
          <p:cNvPr id="4098" name="Picture 2" descr="Resultado de imagen de escola de pares">
            <a:extLst>
              <a:ext uri="{FF2B5EF4-FFF2-40B4-BE49-F238E27FC236}">
                <a16:creationId xmlns="" xmlns:a16="http://schemas.microsoft.com/office/drawing/2014/main" id="{B0BD48B0-B14D-4FBE-A60A-BC06DDCF5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0940" y="4942407"/>
            <a:ext cx="1205588" cy="122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p:nvPr/>
        </p:nvSpPr>
        <p:spPr>
          <a:xfrm>
            <a:off x="-84709" y="1005459"/>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3200" b="1" i="0" u="none" strike="noStrike" cap="none" dirty="0">
                <a:solidFill>
                  <a:srgbClr val="16165D"/>
                </a:solidFill>
                <a:latin typeface="Calibri" panose="020F0502020204030204" pitchFamily="34" charset="0"/>
                <a:sym typeface="Arial"/>
              </a:rPr>
              <a:t>Ordre del dia</a:t>
            </a:r>
          </a:p>
        </p:txBody>
      </p:sp>
      <p:pic>
        <p:nvPicPr>
          <p:cNvPr id="83" name="Shape 83"/>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84" name="Shape 84"/>
          <p:cNvPicPr preferRelativeResize="0"/>
          <p:nvPr/>
        </p:nvPicPr>
        <p:blipFill rotWithShape="1">
          <a:blip r:embed="rId3">
            <a:alphaModFix/>
          </a:blip>
          <a:srcRect/>
          <a:stretch/>
        </p:blipFill>
        <p:spPr>
          <a:xfrm>
            <a:off x="0" y="692150"/>
            <a:ext cx="9180512" cy="73025"/>
          </a:xfrm>
          <a:prstGeom prst="rect">
            <a:avLst/>
          </a:prstGeom>
          <a:noFill/>
          <a:ln>
            <a:noFill/>
          </a:ln>
        </p:spPr>
      </p:pic>
      <p:sp>
        <p:nvSpPr>
          <p:cNvPr id="87" name="Shape 87"/>
          <p:cNvSpPr txBox="1"/>
          <p:nvPr/>
        </p:nvSpPr>
        <p:spPr>
          <a:xfrm>
            <a:off x="437261" y="1700926"/>
            <a:ext cx="8100060" cy="3456148"/>
          </a:xfrm>
          <a:prstGeom prst="rect">
            <a:avLst/>
          </a:prstGeom>
          <a:noFill/>
          <a:ln>
            <a:noFill/>
          </a:ln>
        </p:spPr>
        <p:txBody>
          <a:bodyPr lIns="91425" tIns="45700" rIns="91425" bIns="45700" anchor="t" anchorCtr="0">
            <a:noAutofit/>
          </a:bodyPr>
          <a:lstStyle/>
          <a:p>
            <a:pPr marL="342900" marR="0" lvl="0" indent="-342900" rtl="0">
              <a:spcBef>
                <a:spcPts val="0"/>
              </a:spcBef>
              <a:spcAft>
                <a:spcPts val="0"/>
              </a:spcAft>
              <a:buClr>
                <a:srgbClr val="008000"/>
              </a:buClr>
              <a:buSzPct val="100000"/>
              <a:buFont typeface="Noto Sans Symbols"/>
              <a:buChar char="✓"/>
            </a:pPr>
            <a:r>
              <a:rPr lang="ca-ES" sz="2400" b="1" dirty="0">
                <a:solidFill>
                  <a:srgbClr val="008000"/>
                </a:solidFill>
                <a:latin typeface="Calibri" panose="020F0502020204030204" pitchFamily="34" charset="0"/>
                <a:ea typeface="Rambla"/>
                <a:cs typeface="Rambla"/>
                <a:sym typeface="Rambla"/>
              </a:rPr>
              <a:t>Aprovació de l’acta de l’assemblea general </a:t>
            </a:r>
            <a:r>
              <a:rPr lang="ca-ES" sz="2400" b="1" dirty="0" smtClean="0">
                <a:solidFill>
                  <a:srgbClr val="008000"/>
                </a:solidFill>
                <a:latin typeface="Calibri" panose="020F0502020204030204" pitchFamily="34" charset="0"/>
                <a:ea typeface="Rambla"/>
                <a:cs typeface="Rambla"/>
                <a:sym typeface="Rambla"/>
              </a:rPr>
              <a:t>2017-2018</a:t>
            </a:r>
          </a:p>
          <a:p>
            <a:pPr marR="0" lvl="0" rtl="0">
              <a:spcBef>
                <a:spcPts val="0"/>
              </a:spcBef>
              <a:spcAft>
                <a:spcPts val="0"/>
              </a:spcAft>
              <a:buClr>
                <a:srgbClr val="008000"/>
              </a:buClr>
              <a:buSzPct val="100000"/>
            </a:pPr>
            <a:endParaRPr lang="es-ES" sz="2400" b="1" i="0" u="none" strike="noStrike" cap="none" dirty="0">
              <a:solidFill>
                <a:srgbClr val="008000"/>
              </a:solidFill>
              <a:latin typeface="Calibri" panose="020F0502020204030204" pitchFamily="34" charset="0"/>
              <a:sym typeface="Rambla"/>
            </a:endParaRPr>
          </a:p>
          <a:p>
            <a:pPr marL="342900" marR="0" lvl="0" indent="-342900"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sym typeface="Rambla"/>
              </a:rPr>
              <a:t>Memòria d’activitats </a:t>
            </a:r>
            <a:r>
              <a:rPr lang="ca-ES" sz="2400" b="1" i="0" u="none" strike="noStrike" cap="none" dirty="0" smtClean="0">
                <a:solidFill>
                  <a:srgbClr val="008000"/>
                </a:solidFill>
                <a:latin typeface="Calibri" panose="020F0502020204030204" pitchFamily="34" charset="0"/>
                <a:sym typeface="Rambla"/>
              </a:rPr>
              <a:t>2017-2018</a:t>
            </a:r>
            <a:endParaRPr lang="ca-ES" sz="2400" b="1" i="0" u="none" strike="noStrike" cap="none" dirty="0">
              <a:solidFill>
                <a:srgbClr val="008000"/>
              </a:solidFill>
              <a:latin typeface="Calibri" panose="020F0502020204030204" pitchFamily="34" charset="0"/>
              <a:sym typeface="Rambla"/>
            </a:endParaRPr>
          </a:p>
          <a:p>
            <a:pPr marL="342900" marR="0" lvl="0" indent="-342900" rtl="0">
              <a:spcBef>
                <a:spcPts val="0"/>
              </a:spcBef>
              <a:spcAft>
                <a:spcPts val="0"/>
              </a:spcAft>
              <a:buClr>
                <a:srgbClr val="008000"/>
              </a:buClr>
              <a:buSzPct val="100000"/>
              <a:buFont typeface="Noto Sans Symbols"/>
              <a:buChar char="✓"/>
            </a:pPr>
            <a:endParaRPr lang="es-ES" sz="2400" b="1" i="0" u="none" strike="noStrike" cap="none" dirty="0">
              <a:solidFill>
                <a:srgbClr val="008000"/>
              </a:solidFill>
              <a:latin typeface="Calibri" panose="020F0502020204030204" pitchFamily="34" charset="0"/>
              <a:sym typeface="Rambla"/>
            </a:endParaRPr>
          </a:p>
          <a:p>
            <a:pPr marL="342900" marR="0" lvl="0" indent="-342900" rtl="0">
              <a:spcBef>
                <a:spcPts val="0"/>
              </a:spcBef>
              <a:spcAft>
                <a:spcPts val="0"/>
              </a:spcAft>
              <a:buClr>
                <a:srgbClr val="008000"/>
              </a:buClr>
              <a:buSzPct val="100000"/>
              <a:buFont typeface="Noto Sans Symbols"/>
              <a:buChar char="✓"/>
            </a:pPr>
            <a:r>
              <a:rPr lang="ca-ES" sz="2400" b="1" dirty="0">
                <a:solidFill>
                  <a:srgbClr val="008000"/>
                </a:solidFill>
                <a:latin typeface="Calibri" panose="020F0502020204030204" pitchFamily="34" charset="0"/>
              </a:rPr>
              <a:t>Projecte 2018 – 2019</a:t>
            </a:r>
          </a:p>
          <a:p>
            <a:pPr marR="0" lvl="0" rtl="0">
              <a:spcBef>
                <a:spcPts val="0"/>
              </a:spcBef>
              <a:spcAft>
                <a:spcPts val="0"/>
              </a:spcAft>
              <a:buClr>
                <a:srgbClr val="008000"/>
              </a:buClr>
              <a:buSzPct val="100000"/>
            </a:pPr>
            <a:endParaRPr lang="ca-ES" sz="2400" b="1" dirty="0">
              <a:solidFill>
                <a:srgbClr val="008000"/>
              </a:solidFill>
              <a:latin typeface="Calibri" panose="020F0502020204030204" pitchFamily="34" charset="0"/>
            </a:endParaRPr>
          </a:p>
          <a:p>
            <a:pPr marL="342900" lvl="0" indent="-342900">
              <a:buClr>
                <a:srgbClr val="008000"/>
              </a:buClr>
              <a:buSzPct val="100000"/>
              <a:buFont typeface="Noto Sans Symbols"/>
              <a:buChar char="✓"/>
            </a:pPr>
            <a:r>
              <a:rPr lang="ca-ES" sz="2400" b="1" dirty="0">
                <a:solidFill>
                  <a:srgbClr val="008000"/>
                </a:solidFill>
                <a:latin typeface="Calibri" panose="020F0502020204030204" pitchFamily="34" charset="0"/>
                <a:sym typeface="Rambla"/>
              </a:rPr>
              <a:t>Estat de  comptes 2017-2018</a:t>
            </a:r>
            <a:r>
              <a:rPr lang="ca-ES" sz="2400" b="1" dirty="0">
                <a:solidFill>
                  <a:srgbClr val="008000"/>
                </a:solidFill>
                <a:latin typeface="Calibri" panose="020F0502020204030204" pitchFamily="34" charset="0"/>
              </a:rPr>
              <a:t> i pressupost 2018-2019</a:t>
            </a:r>
          </a:p>
          <a:p>
            <a:pPr marL="342900" marR="0" lvl="0" indent="-342900" rtl="0">
              <a:spcBef>
                <a:spcPts val="0"/>
              </a:spcBef>
              <a:spcAft>
                <a:spcPts val="0"/>
              </a:spcAft>
              <a:buClr>
                <a:srgbClr val="008000"/>
              </a:buClr>
              <a:buSzPct val="100000"/>
              <a:buFont typeface="Noto Sans Symbols"/>
              <a:buChar char="✓"/>
            </a:pPr>
            <a:endParaRPr lang="ca-ES" sz="2400" b="1" dirty="0">
              <a:solidFill>
                <a:srgbClr val="008000"/>
              </a:solidFill>
              <a:latin typeface="Calibri" panose="020F0502020204030204" pitchFamily="34" charset="0"/>
            </a:endParaRPr>
          </a:p>
          <a:p>
            <a:pPr marL="342900" marR="0" lvl="0" indent="-342900" rtl="0">
              <a:spcBef>
                <a:spcPts val="0"/>
              </a:spcBef>
              <a:spcAft>
                <a:spcPts val="0"/>
              </a:spcAft>
              <a:buClr>
                <a:srgbClr val="008000"/>
              </a:buClr>
              <a:buSzPct val="100000"/>
              <a:buFont typeface="Noto Sans Symbols"/>
              <a:buChar char="✓"/>
            </a:pPr>
            <a:r>
              <a:rPr lang="ca-ES" sz="2400" b="1" dirty="0">
                <a:solidFill>
                  <a:srgbClr val="008000"/>
                </a:solidFill>
                <a:latin typeface="Calibri" panose="020F0502020204030204" pitchFamily="34" charset="0"/>
              </a:rPr>
              <a:t>Votacions i presentació de la Junta Directiva curs 2018-2019</a:t>
            </a:r>
          </a:p>
          <a:p>
            <a:pPr marL="342900" marR="0" lvl="0" indent="-342900" rtl="0">
              <a:spcBef>
                <a:spcPts val="0"/>
              </a:spcBef>
              <a:spcAft>
                <a:spcPts val="0"/>
              </a:spcAft>
              <a:buClr>
                <a:srgbClr val="008000"/>
              </a:buClr>
              <a:buSzPct val="100000"/>
              <a:buFont typeface="Noto Sans Symbols"/>
              <a:buChar char="✓"/>
            </a:pPr>
            <a:endParaRPr lang="ca-ES" sz="2400" b="1" dirty="0">
              <a:solidFill>
                <a:srgbClr val="008000"/>
              </a:solidFill>
              <a:latin typeface="Calibri" panose="020F0502020204030204" pitchFamily="34" charset="0"/>
            </a:endParaRPr>
          </a:p>
          <a:p>
            <a:pPr marL="342900" marR="0" lvl="0" indent="-342900" rtl="0">
              <a:spcBef>
                <a:spcPts val="0"/>
              </a:spcBef>
              <a:spcAft>
                <a:spcPts val="0"/>
              </a:spcAft>
              <a:buClr>
                <a:srgbClr val="008000"/>
              </a:buClr>
              <a:buSzPct val="100000"/>
              <a:buFont typeface="Noto Sans Symbols"/>
              <a:buChar char="✓"/>
            </a:pPr>
            <a:r>
              <a:rPr lang="ca-ES" sz="2400" b="1" dirty="0">
                <a:solidFill>
                  <a:srgbClr val="008000"/>
                </a:solidFill>
                <a:latin typeface="Calibri" panose="020F0502020204030204" pitchFamily="34" charset="0"/>
              </a:rPr>
              <a:t>Torns de dubtes i preguntes</a:t>
            </a:r>
          </a:p>
          <a:p>
            <a:pPr marL="342900" marR="0" lvl="0" indent="-342900" algn="l" rtl="0">
              <a:spcBef>
                <a:spcPts val="0"/>
              </a:spcBef>
              <a:spcAft>
                <a:spcPts val="0"/>
              </a:spcAft>
              <a:buClr>
                <a:srgbClr val="008000"/>
              </a:buClr>
              <a:buSzPct val="100000"/>
              <a:buFont typeface="Noto Sans Symbols"/>
              <a:buChar char="✓"/>
            </a:pPr>
            <a:endParaRPr lang="es-ES" sz="2400" b="1" dirty="0">
              <a:solidFill>
                <a:srgbClr val="262699"/>
              </a:solidFill>
              <a:latin typeface="Calibri" panose="020F0502020204030204" pitchFamily="34" charset="0"/>
              <a:ea typeface="Rambla"/>
              <a:cs typeface="Rambla"/>
              <a:sym typeface="Rambla"/>
            </a:endParaRPr>
          </a:p>
          <a:p>
            <a:pPr marL="342900" marR="0" lvl="0" indent="-342900" algn="l" rtl="0">
              <a:spcBef>
                <a:spcPts val="0"/>
              </a:spcBef>
              <a:spcAft>
                <a:spcPts val="0"/>
              </a:spcAft>
              <a:buClr>
                <a:srgbClr val="008000"/>
              </a:buClr>
              <a:buSzPct val="100000"/>
              <a:buFont typeface="Noto Sans Symbols"/>
              <a:buChar char="✓"/>
            </a:pPr>
            <a:endParaRPr sz="2400" b="0" i="0" u="none" strike="noStrike" cap="none" dirty="0">
              <a:solidFill>
                <a:schemeClr val="lt1"/>
              </a:solidFill>
              <a:latin typeface="Calibri" panose="020F0502020204030204" pitchFamily="34" charset="0"/>
              <a:sym typeface="Arial"/>
            </a:endParaRPr>
          </a:p>
        </p:txBody>
      </p:sp>
      <p:pic>
        <p:nvPicPr>
          <p:cNvPr id="10"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208722" y="905289"/>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es-ES" sz="2800" b="1" i="0" u="none" strike="noStrike" cap="none" dirty="0" err="1">
                <a:solidFill>
                  <a:srgbClr val="16165D"/>
                </a:solidFill>
                <a:latin typeface="Arial"/>
                <a:ea typeface="Arial"/>
                <a:cs typeface="Arial"/>
                <a:sym typeface="Arial"/>
              </a:rPr>
              <a:t>Objectius</a:t>
            </a:r>
            <a:r>
              <a:rPr lang="es-ES" sz="2800" b="1" i="0" u="none" strike="noStrike" cap="none" dirty="0">
                <a:solidFill>
                  <a:srgbClr val="16165D"/>
                </a:solidFill>
                <a:latin typeface="Arial"/>
                <a:ea typeface="Arial"/>
                <a:cs typeface="Arial"/>
                <a:sym typeface="Arial"/>
              </a:rPr>
              <a:t> </a:t>
            </a:r>
            <a:r>
              <a:rPr lang="es-ES" sz="2800" b="1" i="0" u="none" strike="noStrike" cap="none" dirty="0" err="1">
                <a:solidFill>
                  <a:srgbClr val="16165D"/>
                </a:solidFill>
                <a:latin typeface="Arial"/>
                <a:ea typeface="Arial"/>
                <a:cs typeface="Arial"/>
                <a:sym typeface="Arial"/>
              </a:rPr>
              <a:t>curs</a:t>
            </a:r>
            <a:r>
              <a:rPr lang="es-ES" sz="2800" b="1" i="0" u="none" strike="noStrike" cap="none" dirty="0">
                <a:solidFill>
                  <a:srgbClr val="16165D"/>
                </a:solidFill>
                <a:latin typeface="Arial"/>
                <a:ea typeface="Arial"/>
                <a:cs typeface="Arial"/>
                <a:sym typeface="Arial"/>
              </a:rPr>
              <a:t> </a:t>
            </a:r>
            <a:r>
              <a:rPr lang="es-ES" sz="2800" b="1" i="0" u="none" strike="noStrike" cap="none" dirty="0" smtClean="0">
                <a:solidFill>
                  <a:srgbClr val="16165D"/>
                </a:solidFill>
                <a:latin typeface="Arial"/>
                <a:ea typeface="Arial"/>
                <a:cs typeface="Arial"/>
                <a:sym typeface="Arial"/>
              </a:rPr>
              <a:t>2017-2018</a:t>
            </a:r>
            <a:endParaRPr lang="es-ES" sz="2800" b="1" i="0" u="none" strike="noStrike" cap="none" dirty="0">
              <a:solidFill>
                <a:srgbClr val="16165D"/>
              </a:solidFill>
              <a:latin typeface="Arial"/>
              <a:ea typeface="Arial"/>
              <a:cs typeface="Arial"/>
              <a:sym typeface="Arial"/>
            </a:endParaRP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 xmlns:a16="http://schemas.microsoft.com/office/drawing/2014/main" id="{4102E2B6-2B4B-4482-8C76-3CBB65F92FEB}"/>
              </a:ext>
            </a:extLst>
          </p:cNvPr>
          <p:cNvSpPr/>
          <p:nvPr/>
        </p:nvSpPr>
        <p:spPr>
          <a:xfrm>
            <a:off x="431446" y="1629526"/>
            <a:ext cx="8524664" cy="1692771"/>
          </a:xfrm>
          <a:prstGeom prst="rect">
            <a:avLst/>
          </a:prstGeom>
        </p:spPr>
        <p:txBody>
          <a:bodyPr wrap="square">
            <a:spAutoFit/>
          </a:bodyPr>
          <a:lstStyle/>
          <a:p>
            <a:pPr algn="just" fontAlgn="base"/>
            <a:r>
              <a:rPr lang="ca-ES" sz="2400" b="1" dirty="0">
                <a:solidFill>
                  <a:srgbClr val="008000"/>
                </a:solidFill>
                <a:latin typeface="Calibri" panose="020F0502020204030204" pitchFamily="34" charset="0"/>
              </a:rPr>
              <a:t>Gestió i coordinació de l’AMPA:</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Consolidar els canals de comunicació amb l’escola, iniciats durant el curs passat</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Dotar de més autonomia les comissions de treball per agilitzar la creació de nous projectes i activitats</a:t>
            </a:r>
            <a:endParaRPr lang="ca-ES" sz="2000" b="1" dirty="0">
              <a:solidFill>
                <a:srgbClr val="262699"/>
              </a:solidFill>
              <a:latin typeface="Calibri" panose="020F0502020204030204" pitchFamily="34" charset="0"/>
              <a:ea typeface="Rambla"/>
              <a:cs typeface="Rambla"/>
            </a:endParaRPr>
          </a:p>
        </p:txBody>
      </p:sp>
      <p:sp>
        <p:nvSpPr>
          <p:cNvPr id="9" name="Rectangle 1">
            <a:extLst>
              <a:ext uri="{FF2B5EF4-FFF2-40B4-BE49-F238E27FC236}">
                <a16:creationId xmlns="" xmlns:a16="http://schemas.microsoft.com/office/drawing/2014/main" id="{7316A670-5A51-4015-830F-73ECA74F48D7}"/>
              </a:ext>
            </a:extLst>
          </p:cNvPr>
          <p:cNvSpPr/>
          <p:nvPr/>
        </p:nvSpPr>
        <p:spPr>
          <a:xfrm>
            <a:off x="421869" y="3322297"/>
            <a:ext cx="8336774" cy="3231654"/>
          </a:xfrm>
          <a:prstGeom prst="rect">
            <a:avLst/>
          </a:prstGeom>
        </p:spPr>
        <p:txBody>
          <a:bodyPr wrap="square">
            <a:spAutoFit/>
          </a:bodyPr>
          <a:lstStyle/>
          <a:p>
            <a:pPr algn="just" fontAlgn="base"/>
            <a:r>
              <a:rPr lang="ca-ES" sz="2400" b="1" dirty="0">
                <a:solidFill>
                  <a:srgbClr val="008000"/>
                </a:solidFill>
                <a:latin typeface="Calibri" panose="020F0502020204030204" pitchFamily="34" charset="0"/>
              </a:rPr>
              <a:t>Comissió d’Extraescolars: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Augmentar l’oferta d’activitats:</a:t>
            </a:r>
          </a:p>
          <a:p>
            <a:pPr lvl="1" algn="just" fontAlgn="base"/>
            <a:r>
              <a:rPr lang="ca-ES" sz="2000" b="1" dirty="0">
                <a:solidFill>
                  <a:srgbClr val="262699"/>
                </a:solidFill>
                <a:latin typeface="Calibri" panose="020F0502020204030204" pitchFamily="34" charset="0"/>
              </a:rPr>
              <a:t>	- Angles (Alquilamitiempo.com)</a:t>
            </a:r>
          </a:p>
          <a:p>
            <a:pPr lvl="1" algn="just" fontAlgn="base"/>
            <a:r>
              <a:rPr lang="ca-ES" sz="2000" b="1" dirty="0">
                <a:solidFill>
                  <a:srgbClr val="262699"/>
                </a:solidFill>
                <a:latin typeface="Calibri" panose="020F0502020204030204" pitchFamily="34" charset="0"/>
              </a:rPr>
              <a:t>	- Anglès (Kids&amp;US)</a:t>
            </a:r>
          </a:p>
          <a:p>
            <a:pPr lvl="1" algn="just" fontAlgn="base"/>
            <a:r>
              <a:rPr lang="ca-ES" sz="2000" b="1" dirty="0">
                <a:solidFill>
                  <a:srgbClr val="262699"/>
                </a:solidFill>
                <a:latin typeface="Calibri" panose="020F0502020204030204" pitchFamily="34" charset="0"/>
              </a:rPr>
              <a:t>	- Robòtica</a:t>
            </a:r>
          </a:p>
          <a:p>
            <a:pPr lvl="1" algn="just" fontAlgn="base"/>
            <a:r>
              <a:rPr lang="ca-ES" sz="2000" b="1" dirty="0">
                <a:solidFill>
                  <a:srgbClr val="262699"/>
                </a:solidFill>
                <a:latin typeface="Calibri" panose="020F0502020204030204" pitchFamily="34" charset="0"/>
              </a:rPr>
              <a:t>	- Aloha / Kidsune</a:t>
            </a:r>
          </a:p>
          <a:p>
            <a:pPr lvl="1" algn="just" fontAlgn="base"/>
            <a:r>
              <a:rPr lang="ca-ES" sz="2000" b="1" dirty="0">
                <a:solidFill>
                  <a:srgbClr val="262699"/>
                </a:solidFill>
                <a:latin typeface="Calibri" panose="020F0502020204030204" pitchFamily="34" charset="0"/>
              </a:rPr>
              <a:t>	- Scacs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Incrementar les tasques de seguiment amb les empreses col·laboradores.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Millorar la planificació de les activitats (preinscripcions al mes de juny).</a:t>
            </a:r>
          </a:p>
          <a:p>
            <a:pPr lvl="1" algn="just" fontAlgn="base"/>
            <a:endParaRPr lang="ca-ES" sz="2000" b="1" dirty="0">
              <a:solidFill>
                <a:srgbClr val="262699"/>
              </a:solidFill>
              <a:latin typeface="Calibri" panose="020F0502020204030204" pitchFamily="34" charset="0"/>
            </a:endParaRPr>
          </a:p>
        </p:txBody>
      </p:sp>
    </p:spTree>
    <p:extLst>
      <p:ext uri="{BB962C8B-B14F-4D97-AF65-F5344CB8AC3E}">
        <p14:creationId xmlns:p14="http://schemas.microsoft.com/office/powerpoint/2010/main" val="135439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1003852" y="865119"/>
            <a:ext cx="7026965"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2800" b="1" i="0" u="none" strike="noStrike" cap="none" dirty="0" smtClean="0">
                <a:solidFill>
                  <a:srgbClr val="16165D"/>
                </a:solidFill>
                <a:latin typeface="Arial"/>
                <a:ea typeface="Arial"/>
                <a:cs typeface="Arial"/>
                <a:sym typeface="Arial"/>
              </a:rPr>
              <a:t>Objectius curs 2018-2019</a:t>
            </a:r>
            <a:endParaRPr lang="ca-ES" sz="2800" b="1" i="0" u="none" strike="noStrike" cap="none" dirty="0">
              <a:solidFill>
                <a:srgbClr val="16165D"/>
              </a:solidFill>
              <a:latin typeface="Arial"/>
              <a:ea typeface="Arial"/>
              <a:cs typeface="Arial"/>
              <a:sym typeface="Arial"/>
            </a:endParaRP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 xmlns:a16="http://schemas.microsoft.com/office/drawing/2014/main" id="{4102E2B6-2B4B-4482-8C76-3CBB65F92FEB}"/>
              </a:ext>
            </a:extLst>
          </p:cNvPr>
          <p:cNvSpPr/>
          <p:nvPr/>
        </p:nvSpPr>
        <p:spPr>
          <a:xfrm>
            <a:off x="431446" y="1629526"/>
            <a:ext cx="8524664" cy="2062103"/>
          </a:xfrm>
          <a:prstGeom prst="rect">
            <a:avLst/>
          </a:prstGeom>
        </p:spPr>
        <p:txBody>
          <a:bodyPr wrap="square">
            <a:spAutoFit/>
          </a:bodyPr>
          <a:lstStyle/>
          <a:p>
            <a:pPr algn="just" fontAlgn="base"/>
            <a:r>
              <a:rPr lang="ca-ES" sz="2400" b="1" dirty="0">
                <a:solidFill>
                  <a:srgbClr val="008000"/>
                </a:solidFill>
                <a:latin typeface="Calibri" panose="020F0502020204030204" pitchFamily="34" charset="0"/>
              </a:rPr>
              <a:t>Gestió i coordinació de l’AMPA:</a:t>
            </a:r>
          </a:p>
          <a:p>
            <a:pPr algn="just" fontAlgn="base"/>
            <a:endParaRPr lang="ca-ES" sz="2400" b="1" dirty="0">
              <a:solidFill>
                <a:srgbClr val="008000"/>
              </a:solidFill>
              <a:latin typeface="Calibri" panose="020F0502020204030204" pitchFamily="34" charset="0"/>
            </a:endParaRP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Mantenir l’autonomia de les comissions de treball per agilitzar la creació de nous projectes i </a:t>
            </a:r>
            <a:r>
              <a:rPr lang="ca-ES" sz="2000" b="1" dirty="0" smtClean="0">
                <a:solidFill>
                  <a:srgbClr val="262699"/>
                </a:solidFill>
                <a:latin typeface="Calibri" panose="020F0502020204030204" pitchFamily="34" charset="0"/>
              </a:rPr>
              <a:t>activitats</a:t>
            </a:r>
          </a:p>
          <a:p>
            <a:pPr lvl="1" algn="just" fontAlgn="base"/>
            <a:endParaRPr lang="ca-ES" sz="2000" b="1" dirty="0" smtClean="0">
              <a:solidFill>
                <a:srgbClr val="262699"/>
              </a:solidFill>
              <a:latin typeface="Calibri" panose="020F0502020204030204" pitchFamily="34" charset="0"/>
            </a:endParaRPr>
          </a:p>
          <a:p>
            <a:pPr marL="342900" lvl="1" indent="-342900" algn="just" fontAlgn="base">
              <a:buFont typeface="Arial" panose="020B0604020202020204" pitchFamily="34" charset="0"/>
              <a:buChar char="•"/>
            </a:pPr>
            <a:endParaRPr lang="ca-ES" sz="2000" b="1" dirty="0">
              <a:solidFill>
                <a:srgbClr val="262699"/>
              </a:solidFill>
              <a:latin typeface="Calibri" panose="020F0502020204030204" pitchFamily="34" charset="0"/>
              <a:ea typeface="Rambla"/>
              <a:cs typeface="Rambla"/>
            </a:endParaRPr>
          </a:p>
        </p:txBody>
      </p:sp>
      <p:sp>
        <p:nvSpPr>
          <p:cNvPr id="9" name="Rectangle 1">
            <a:extLst>
              <a:ext uri="{FF2B5EF4-FFF2-40B4-BE49-F238E27FC236}">
                <a16:creationId xmlns="" xmlns:a16="http://schemas.microsoft.com/office/drawing/2014/main" id="{7316A670-5A51-4015-830F-73ECA74F48D7}"/>
              </a:ext>
            </a:extLst>
          </p:cNvPr>
          <p:cNvSpPr/>
          <p:nvPr/>
        </p:nvSpPr>
        <p:spPr>
          <a:xfrm>
            <a:off x="421869" y="3322297"/>
            <a:ext cx="8336774" cy="2616101"/>
          </a:xfrm>
          <a:prstGeom prst="rect">
            <a:avLst/>
          </a:prstGeom>
        </p:spPr>
        <p:txBody>
          <a:bodyPr wrap="square">
            <a:spAutoFit/>
          </a:bodyPr>
          <a:lstStyle/>
          <a:p>
            <a:pPr algn="just" fontAlgn="base"/>
            <a:r>
              <a:rPr lang="ca-ES" sz="2400" b="1" dirty="0">
                <a:solidFill>
                  <a:srgbClr val="008000"/>
                </a:solidFill>
                <a:latin typeface="Calibri" panose="020F0502020204030204" pitchFamily="34" charset="0"/>
              </a:rPr>
              <a:t>Comissió d’Extraescolars: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Demanar compromís per part dels usuaris de les diferents activitats extraescolars.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Continuar amb el seguiment a les empreses col·laboradores.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Obrir canal de comunicació comissió </a:t>
            </a:r>
            <a:r>
              <a:rPr lang="ca-ES" sz="2000" b="1" dirty="0" smtClean="0">
                <a:solidFill>
                  <a:srgbClr val="262699"/>
                </a:solidFill>
                <a:latin typeface="Calibri" panose="020F0502020204030204" pitchFamily="34" charset="0"/>
              </a:rPr>
              <a:t>extraescolars- usuaris </a:t>
            </a:r>
            <a:r>
              <a:rPr lang="ca-ES" sz="2000" b="1" dirty="0">
                <a:solidFill>
                  <a:srgbClr val="262699"/>
                </a:solidFill>
                <a:latin typeface="Calibri" panose="020F0502020204030204" pitchFamily="34" charset="0"/>
              </a:rPr>
              <a:t>de les activitats extraescolars.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Oferir una quota diferent  soci </a:t>
            </a:r>
            <a:r>
              <a:rPr lang="ca-ES" sz="2000" b="1" dirty="0" smtClean="0">
                <a:solidFill>
                  <a:srgbClr val="262699"/>
                </a:solidFill>
                <a:latin typeface="Calibri" panose="020F0502020204030204" pitchFamily="34" charset="0"/>
              </a:rPr>
              <a:t>no </a:t>
            </a:r>
            <a:r>
              <a:rPr lang="ca-ES" sz="2000" b="1" dirty="0">
                <a:solidFill>
                  <a:srgbClr val="262699"/>
                </a:solidFill>
                <a:latin typeface="Calibri" panose="020F0502020204030204" pitchFamily="34" charset="0"/>
              </a:rPr>
              <a:t>soci</a:t>
            </a:r>
          </a:p>
          <a:p>
            <a:pPr lvl="1" algn="just" fontAlgn="base"/>
            <a:endParaRPr lang="ca-ES" sz="2000" b="1" dirty="0">
              <a:solidFill>
                <a:srgbClr val="262699"/>
              </a:solidFill>
              <a:latin typeface="Calibri" panose="020F0502020204030204" pitchFamily="34" charset="0"/>
            </a:endParaRPr>
          </a:p>
        </p:txBody>
      </p:sp>
    </p:spTree>
    <p:extLst>
      <p:ext uri="{BB962C8B-B14F-4D97-AF65-F5344CB8AC3E}">
        <p14:creationId xmlns:p14="http://schemas.microsoft.com/office/powerpoint/2010/main" val="3813507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0" y="904875"/>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2800" b="1" i="0" u="none" strike="noStrike" cap="none" dirty="0">
                <a:solidFill>
                  <a:srgbClr val="16165D"/>
                </a:solidFill>
                <a:latin typeface="Arial"/>
                <a:ea typeface="Arial"/>
                <a:cs typeface="Arial"/>
                <a:sym typeface="Arial"/>
              </a:rPr>
              <a:t>Objectius curs </a:t>
            </a:r>
            <a:r>
              <a:rPr lang="ca-ES" sz="2800" b="1" i="0" u="none" strike="noStrike" cap="none" dirty="0" smtClean="0">
                <a:solidFill>
                  <a:srgbClr val="16165D"/>
                </a:solidFill>
                <a:latin typeface="Arial"/>
                <a:ea typeface="Arial"/>
                <a:cs typeface="Arial"/>
                <a:sym typeface="Arial"/>
              </a:rPr>
              <a:t>2017-2018</a:t>
            </a:r>
            <a:endParaRPr lang="ca-ES" sz="2800" b="1" i="0" u="none" strike="noStrike" cap="none" dirty="0">
              <a:solidFill>
                <a:srgbClr val="16165D"/>
              </a:solidFill>
              <a:latin typeface="Arial"/>
              <a:ea typeface="Arial"/>
              <a:cs typeface="Arial"/>
              <a:sym typeface="Arial"/>
            </a:endParaRP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 xmlns:a16="http://schemas.microsoft.com/office/drawing/2014/main" id="{4102E2B6-2B4B-4482-8C76-3CBB65F92FEB}"/>
              </a:ext>
            </a:extLst>
          </p:cNvPr>
          <p:cNvSpPr/>
          <p:nvPr/>
        </p:nvSpPr>
        <p:spPr>
          <a:xfrm>
            <a:off x="619336" y="1629526"/>
            <a:ext cx="7470648" cy="3970318"/>
          </a:xfrm>
          <a:prstGeom prst="rect">
            <a:avLst/>
          </a:prstGeom>
        </p:spPr>
        <p:txBody>
          <a:bodyPr wrap="square">
            <a:spAutoFit/>
          </a:bodyPr>
          <a:lstStyle/>
          <a:p>
            <a:pPr lvl="1" algn="just" fontAlgn="base"/>
            <a:r>
              <a:rPr lang="ca-ES" sz="2400" b="1" dirty="0" smtClean="0">
                <a:solidFill>
                  <a:srgbClr val="008000"/>
                </a:solidFill>
                <a:latin typeface="Calibri" panose="020F0502020204030204" pitchFamily="34" charset="0"/>
              </a:rPr>
              <a:t>Comissió de Menjador</a:t>
            </a:r>
          </a:p>
          <a:p>
            <a:pPr marL="342900" lvl="1" indent="-342900" algn="just" fontAlgn="base">
              <a:buFont typeface="Arial" panose="020B0604020202020204" pitchFamily="34" charset="0"/>
              <a:buChar char="•"/>
            </a:pPr>
            <a:r>
              <a:rPr lang="ca-ES" sz="2000" b="1" dirty="0" smtClean="0">
                <a:solidFill>
                  <a:srgbClr val="262699"/>
                </a:solidFill>
                <a:latin typeface="Calibri" panose="020F0502020204030204" pitchFamily="34" charset="0"/>
              </a:rPr>
              <a:t>Fomentar l’avaluació del servei per part dels pares </a:t>
            </a:r>
          </a:p>
          <a:p>
            <a:pPr marL="342900" lvl="1" indent="-342900" algn="just" fontAlgn="base">
              <a:buFont typeface="Arial" panose="020B0604020202020204" pitchFamily="34" charset="0"/>
              <a:buChar char="•"/>
            </a:pPr>
            <a:r>
              <a:rPr lang="ca-ES" sz="2000" b="1" dirty="0" smtClean="0">
                <a:solidFill>
                  <a:srgbClr val="262699"/>
                </a:solidFill>
                <a:latin typeface="Calibri" panose="020F0502020204030204" pitchFamily="34" charset="0"/>
              </a:rPr>
              <a:t>Mantenir les reunions de la Comissió de menjador </a:t>
            </a:r>
            <a:endParaRPr lang="ca-ES" sz="2000" b="1" dirty="0" smtClean="0">
              <a:solidFill>
                <a:srgbClr val="262699"/>
              </a:solidFill>
              <a:latin typeface="Calibri" panose="020F0502020204030204" pitchFamily="34" charset="0"/>
              <a:ea typeface="Rambla"/>
              <a:cs typeface="Rambla"/>
            </a:endParaRPr>
          </a:p>
          <a:p>
            <a:pPr algn="just" fontAlgn="base"/>
            <a:endParaRPr lang="ca-ES" sz="2400" b="1" dirty="0">
              <a:solidFill>
                <a:srgbClr val="008000"/>
              </a:solidFill>
              <a:latin typeface="Calibri" panose="020F0502020204030204" pitchFamily="34" charset="0"/>
            </a:endParaRPr>
          </a:p>
          <a:p>
            <a:pPr algn="just" fontAlgn="base"/>
            <a:r>
              <a:rPr lang="ca-ES" sz="2400" b="1" dirty="0">
                <a:solidFill>
                  <a:srgbClr val="008000"/>
                </a:solidFill>
                <a:latin typeface="Calibri" panose="020F0502020204030204" pitchFamily="34" charset="0"/>
              </a:rPr>
              <a:t>Comissió </a:t>
            </a:r>
            <a:r>
              <a:rPr lang="ca-ES" sz="2400" b="1" dirty="0" smtClean="0">
                <a:solidFill>
                  <a:srgbClr val="008000"/>
                </a:solidFill>
                <a:latin typeface="Calibri" panose="020F0502020204030204" pitchFamily="34" charset="0"/>
              </a:rPr>
              <a:t>Pedagògic</a:t>
            </a:r>
            <a:endParaRPr lang="ca-ES" sz="2400" b="1" dirty="0">
              <a:solidFill>
                <a:srgbClr val="008000"/>
              </a:solidFill>
              <a:latin typeface="Calibri" panose="020F0502020204030204" pitchFamily="34" charset="0"/>
            </a:endParaRP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Augmentar el nombre d’activitats promogudes des de l’AMPA (tallers en família, xerrades per a pares, sortides, etc.).</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Restablir la figura de Delegat de pares i mares de classe com a enllaç entre els tutors i les famílies del grup classe.</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Incrementar la participació de les famílies a les diverses activitats.</a:t>
            </a:r>
          </a:p>
          <a:p>
            <a:pPr lvl="1" algn="just" fontAlgn="base"/>
            <a:endParaRPr lang="ca-ES" sz="2000" b="1" dirty="0">
              <a:solidFill>
                <a:srgbClr val="262699"/>
              </a:solidFill>
              <a:latin typeface="Calibri" panose="020F0502020204030204" pitchFamily="34" charset="0"/>
            </a:endParaRPr>
          </a:p>
        </p:txBody>
      </p:sp>
    </p:spTree>
    <p:extLst>
      <p:ext uri="{BB962C8B-B14F-4D97-AF65-F5344CB8AC3E}">
        <p14:creationId xmlns:p14="http://schemas.microsoft.com/office/powerpoint/2010/main" val="2502268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0" y="904875"/>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2800" b="1" i="0" u="none" strike="noStrike" cap="none" dirty="0">
                <a:solidFill>
                  <a:srgbClr val="16165D"/>
                </a:solidFill>
                <a:latin typeface="Arial"/>
                <a:ea typeface="Arial"/>
                <a:cs typeface="Arial"/>
                <a:sym typeface="Arial"/>
              </a:rPr>
              <a:t>Objectius curs 2018-2019</a:t>
            </a: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 xmlns:a16="http://schemas.microsoft.com/office/drawing/2014/main" id="{4102E2B6-2B4B-4482-8C76-3CBB65F92FEB}"/>
              </a:ext>
            </a:extLst>
          </p:cNvPr>
          <p:cNvSpPr/>
          <p:nvPr/>
        </p:nvSpPr>
        <p:spPr>
          <a:xfrm>
            <a:off x="619336" y="1629526"/>
            <a:ext cx="7470648" cy="5262979"/>
          </a:xfrm>
          <a:prstGeom prst="rect">
            <a:avLst/>
          </a:prstGeom>
        </p:spPr>
        <p:txBody>
          <a:bodyPr wrap="square">
            <a:spAutoFit/>
          </a:bodyPr>
          <a:lstStyle/>
          <a:p>
            <a:pPr lvl="1" algn="just" fontAlgn="base"/>
            <a:r>
              <a:rPr lang="ca-ES" sz="2400" b="1" dirty="0">
                <a:solidFill>
                  <a:srgbClr val="008000"/>
                </a:solidFill>
                <a:latin typeface="Calibri" panose="020F0502020204030204" pitchFamily="34" charset="0"/>
              </a:rPr>
              <a:t>Comissió de Menjador</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Fomentar l’avaluació del servei per part dels pares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Mantenir les reunions de la Comissió de menjador </a:t>
            </a:r>
          </a:p>
          <a:p>
            <a:pPr marL="342900" lvl="1" indent="-342900" algn="just" fontAlgn="base">
              <a:buFont typeface="Arial" panose="020B0604020202020204" pitchFamily="34" charset="0"/>
              <a:buChar char="•"/>
            </a:pPr>
            <a:endParaRPr lang="ca-ES" sz="2400" b="1" dirty="0">
              <a:solidFill>
                <a:srgbClr val="008000"/>
              </a:solidFill>
              <a:latin typeface="Calibri" panose="020F0502020204030204" pitchFamily="34" charset="0"/>
            </a:endParaRPr>
          </a:p>
          <a:p>
            <a:pPr algn="just" fontAlgn="base"/>
            <a:r>
              <a:rPr lang="ca-ES" sz="2400" b="1" dirty="0">
                <a:solidFill>
                  <a:srgbClr val="008000"/>
                </a:solidFill>
                <a:latin typeface="Calibri" panose="020F0502020204030204" pitchFamily="34" charset="0"/>
              </a:rPr>
              <a:t>Comissió Pedagògic</a:t>
            </a:r>
            <a:endParaRPr lang="ca-ES" sz="2000" b="1" dirty="0">
              <a:solidFill>
                <a:srgbClr val="262699"/>
              </a:solidFill>
              <a:latin typeface="Calibri" panose="020F0502020204030204" pitchFamily="34" charset="0"/>
            </a:endParaRP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Promoure la figura voluntari del Delegat de pares i mares de classe com a enllaç entre els tutors i les famílies del grup classe.</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Mantenir la participació de les famílies a les diverses activitats.</a:t>
            </a:r>
          </a:p>
          <a:p>
            <a:pPr marL="342900" lvl="1" indent="-342900" algn="just" fontAlgn="base">
              <a:buFont typeface="Arial" panose="020B0604020202020204" pitchFamily="34" charset="0"/>
              <a:buChar char="•"/>
            </a:pPr>
            <a:endParaRPr lang="ca-ES" sz="2000" b="1" dirty="0">
              <a:solidFill>
                <a:srgbClr val="262699"/>
              </a:solidFill>
              <a:latin typeface="Calibri" panose="020F0502020204030204" pitchFamily="34" charset="0"/>
            </a:endParaRPr>
          </a:p>
          <a:p>
            <a:pPr lvl="1" algn="just" fontAlgn="base"/>
            <a:r>
              <a:rPr lang="ca-ES" sz="2400" b="1" dirty="0">
                <a:solidFill>
                  <a:srgbClr val="008000"/>
                </a:solidFill>
                <a:latin typeface="Calibri" panose="020F0502020204030204" pitchFamily="34" charset="0"/>
              </a:rPr>
              <a:t>Comissió d'Educació especial</a:t>
            </a:r>
            <a:endParaRPr lang="ca-ES" sz="2000" b="1" dirty="0">
              <a:solidFill>
                <a:srgbClr val="008000"/>
              </a:solidFill>
              <a:latin typeface="Calibri" panose="020F0502020204030204" pitchFamily="34" charset="0"/>
            </a:endParaRP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Promoure l'educació en la diversitat.</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Promoure la sensibilització davant les diferències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Vetllar per unes condicions escolars òptimes.</a:t>
            </a:r>
          </a:p>
          <a:p>
            <a:pPr marL="342900" lvl="1" indent="-342900" algn="just" fontAlgn="base">
              <a:buFont typeface="Arial" panose="020B0604020202020204" pitchFamily="34" charset="0"/>
              <a:buChar char="•"/>
            </a:pPr>
            <a:endParaRPr lang="ca-ES" sz="2000" b="1" dirty="0">
              <a:solidFill>
                <a:srgbClr val="262699"/>
              </a:solidFill>
              <a:latin typeface="Calibri" panose="020F0502020204030204" pitchFamily="34" charset="0"/>
            </a:endParaRPr>
          </a:p>
          <a:p>
            <a:pPr lvl="1" algn="just" fontAlgn="base"/>
            <a:endParaRPr lang="ca-ES" sz="2000" b="1" dirty="0">
              <a:solidFill>
                <a:srgbClr val="008000"/>
              </a:solidFill>
              <a:latin typeface="Calibri" panose="020F0502020204030204" pitchFamily="34" charset="0"/>
            </a:endParaRPr>
          </a:p>
          <a:p>
            <a:pPr lvl="1" algn="just" fontAlgn="base"/>
            <a:endParaRPr lang="ca-ES" sz="2000" b="1" dirty="0">
              <a:solidFill>
                <a:srgbClr val="262699"/>
              </a:solidFill>
              <a:latin typeface="Calibri" panose="020F0502020204030204" pitchFamily="34" charset="0"/>
            </a:endParaRPr>
          </a:p>
        </p:txBody>
      </p:sp>
    </p:spTree>
    <p:extLst>
      <p:ext uri="{BB962C8B-B14F-4D97-AF65-F5344CB8AC3E}">
        <p14:creationId xmlns:p14="http://schemas.microsoft.com/office/powerpoint/2010/main" val="1530711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0" y="904875"/>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2800" b="1" i="0" u="none" strike="noStrike" cap="none" dirty="0">
                <a:solidFill>
                  <a:srgbClr val="16165D"/>
                </a:solidFill>
                <a:latin typeface="Arial"/>
                <a:ea typeface="Arial"/>
                <a:cs typeface="Arial"/>
                <a:sym typeface="Arial"/>
              </a:rPr>
              <a:t>Objectius curs 2017-2018</a:t>
            </a: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 xmlns:a16="http://schemas.microsoft.com/office/drawing/2014/main" id="{4102E2B6-2B4B-4482-8C76-3CBB65F92FEB}"/>
              </a:ext>
            </a:extLst>
          </p:cNvPr>
          <p:cNvSpPr/>
          <p:nvPr/>
        </p:nvSpPr>
        <p:spPr>
          <a:xfrm>
            <a:off x="388306" y="1593827"/>
            <a:ext cx="8592855" cy="4801314"/>
          </a:xfrm>
          <a:prstGeom prst="rect">
            <a:avLst/>
          </a:prstGeom>
        </p:spPr>
        <p:txBody>
          <a:bodyPr wrap="square">
            <a:spAutoFit/>
          </a:bodyPr>
          <a:lstStyle/>
          <a:p>
            <a:pPr lvl="1" algn="just" fontAlgn="base"/>
            <a:r>
              <a:rPr lang="ca-ES" sz="2400" b="1" dirty="0">
                <a:solidFill>
                  <a:srgbClr val="008000"/>
                </a:solidFill>
                <a:latin typeface="Calibri" panose="020F0502020204030204" pitchFamily="34" charset="0"/>
              </a:rPr>
              <a:t>Comissió de Festes</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Mantenir les activitats puntuals durant el calendari e</a:t>
            </a:r>
            <a:r>
              <a:rPr lang="es-ES" sz="2000" b="1" dirty="0">
                <a:solidFill>
                  <a:srgbClr val="262699"/>
                </a:solidFill>
                <a:latin typeface="Calibri" panose="020F0502020204030204" pitchFamily="34" charset="0"/>
              </a:rPr>
              <a:t>escolar</a:t>
            </a: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Fomentar la participació de les famílies en les festivitats promogudes per l’escola.</a:t>
            </a:r>
          </a:p>
          <a:p>
            <a:pPr lvl="1" algn="just" fontAlgn="base"/>
            <a:endParaRPr lang="ca-ES" sz="2000" b="1" dirty="0">
              <a:solidFill>
                <a:srgbClr val="262699"/>
              </a:solidFill>
              <a:latin typeface="Calibri" panose="020F0502020204030204" pitchFamily="34" charset="0"/>
            </a:endParaRPr>
          </a:p>
          <a:p>
            <a:pPr algn="just" fontAlgn="base"/>
            <a:r>
              <a:rPr lang="ca-ES" sz="2400" b="1" dirty="0">
                <a:solidFill>
                  <a:srgbClr val="008000"/>
                </a:solidFill>
                <a:latin typeface="Calibri" panose="020F0502020204030204" pitchFamily="34" charset="0"/>
              </a:rPr>
              <a:t>Comissió de Comunicació</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Mantenir informades les famílies sobre les activitats a l’escola </a:t>
            </a:r>
            <a:endParaRPr lang="es-ES" sz="2000" b="1" dirty="0">
              <a:solidFill>
                <a:srgbClr val="262699"/>
              </a:solidFill>
              <a:latin typeface="Calibri" panose="020F0502020204030204" pitchFamily="34" charset="0"/>
            </a:endParaRPr>
          </a:p>
          <a:p>
            <a:pPr marL="342900" indent="-342900" fontAlgn="base">
              <a:buFont typeface="Arial" panose="020B0604020202020204" pitchFamily="34" charset="0"/>
              <a:buChar char="•"/>
            </a:pPr>
            <a:r>
              <a:rPr lang="ca-ES" sz="2000" b="1" dirty="0">
                <a:solidFill>
                  <a:srgbClr val="262699"/>
                </a:solidFill>
                <a:latin typeface="Calibri" panose="020F0502020204030204" pitchFamily="34" charset="0"/>
              </a:rPr>
              <a:t>Promoure</a:t>
            </a:r>
            <a:r>
              <a:rPr lang="es-ES" sz="2000" b="1" dirty="0">
                <a:solidFill>
                  <a:srgbClr val="262699"/>
                </a:solidFill>
                <a:latin typeface="Calibri" panose="020F0502020204030204" pitchFamily="34" charset="0"/>
              </a:rPr>
              <a:t> Nous Canals de comunicación  (ex. App) </a:t>
            </a:r>
          </a:p>
          <a:p>
            <a:pPr fontAlgn="base"/>
            <a:r>
              <a:rPr lang="es-ES" dirty="0"/>
              <a:t> </a:t>
            </a:r>
          </a:p>
          <a:p>
            <a:pPr algn="just" fontAlgn="base"/>
            <a:r>
              <a:rPr lang="ca-ES" sz="2400" b="1" dirty="0">
                <a:solidFill>
                  <a:srgbClr val="008000"/>
                </a:solidFill>
                <a:latin typeface="Calibri" panose="020F0502020204030204" pitchFamily="34" charset="0"/>
              </a:rPr>
              <a:t>Colònies d’estiu</a:t>
            </a:r>
          </a:p>
          <a:p>
            <a:pPr algn="just" fontAlgn="base"/>
            <a:r>
              <a:rPr lang="ca-ES" sz="2000" b="1" dirty="0">
                <a:solidFill>
                  <a:srgbClr val="262699"/>
                </a:solidFill>
                <a:latin typeface="Calibri" panose="020F0502020204030204" pitchFamily="34" charset="0"/>
              </a:rPr>
              <a:t>L’objectiu com cada any serà promoure les colònies fora del calendari escolar,</a:t>
            </a:r>
            <a:r>
              <a:rPr lang="ca-ES" sz="2000" dirty="0"/>
              <a:t> </a:t>
            </a:r>
            <a:r>
              <a:rPr lang="ca-ES" sz="2000" b="1" dirty="0">
                <a:solidFill>
                  <a:srgbClr val="262699"/>
                </a:solidFill>
                <a:latin typeface="Calibri" panose="020F0502020204030204" pitchFamily="34" charset="0"/>
              </a:rPr>
              <a:t>on el grup classe, sense pares i sense mestres, poden treballar aspectes de desenvolupament social com el coneixement i respecte vers els companys, o la convivència i el desenvolupament dels hàbits; i aspectes pedagògics referents al coneixement i respecte vers la natura.</a:t>
            </a:r>
          </a:p>
        </p:txBody>
      </p:sp>
    </p:spTree>
    <p:extLst>
      <p:ext uri="{BB962C8B-B14F-4D97-AF65-F5344CB8AC3E}">
        <p14:creationId xmlns:p14="http://schemas.microsoft.com/office/powerpoint/2010/main" val="376905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0" y="728662"/>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2800" b="1" i="0" u="none" strike="noStrike" cap="none" dirty="0">
                <a:solidFill>
                  <a:srgbClr val="16165D"/>
                </a:solidFill>
                <a:latin typeface="Arial"/>
                <a:ea typeface="Arial"/>
                <a:cs typeface="Arial"/>
                <a:sym typeface="Arial"/>
              </a:rPr>
              <a:t>Objectius curs 2018-2019</a:t>
            </a: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 xmlns:a16="http://schemas.microsoft.com/office/drawing/2014/main" id="{4102E2B6-2B4B-4482-8C76-3CBB65F92FEB}"/>
              </a:ext>
            </a:extLst>
          </p:cNvPr>
          <p:cNvSpPr/>
          <p:nvPr/>
        </p:nvSpPr>
        <p:spPr>
          <a:xfrm>
            <a:off x="285136" y="1305718"/>
            <a:ext cx="8696026" cy="4801314"/>
          </a:xfrm>
          <a:prstGeom prst="rect">
            <a:avLst/>
          </a:prstGeom>
        </p:spPr>
        <p:txBody>
          <a:bodyPr wrap="square">
            <a:spAutoFit/>
          </a:bodyPr>
          <a:lstStyle/>
          <a:p>
            <a:pPr lvl="1" algn="just" fontAlgn="base"/>
            <a:r>
              <a:rPr lang="ca-ES" sz="2400" b="1" dirty="0">
                <a:solidFill>
                  <a:srgbClr val="008000"/>
                </a:solidFill>
                <a:latin typeface="Calibri" panose="020F0502020204030204" pitchFamily="34" charset="0"/>
              </a:rPr>
              <a:t>Comissió de Festes</a:t>
            </a:r>
          </a:p>
          <a:p>
            <a:pPr marL="342900" lvl="1" indent="-342900" algn="just" fontAlgn="base">
              <a:buFont typeface="Arial" panose="020B0604020202020204" pitchFamily="34" charset="0"/>
              <a:buChar char="•"/>
            </a:pPr>
            <a:r>
              <a:rPr lang="ca-ES" sz="2000" b="1" dirty="0" smtClean="0">
                <a:solidFill>
                  <a:srgbClr val="262699"/>
                </a:solidFill>
                <a:latin typeface="Calibri" panose="020F0502020204030204" pitchFamily="34" charset="0"/>
              </a:rPr>
              <a:t>Col·laboració amb les diferents regidories en els actes que impliquin activitats adreçades als nostres nens</a:t>
            </a:r>
            <a:r>
              <a:rPr lang="es-ES" sz="2000" b="1" dirty="0" smtClean="0">
                <a:solidFill>
                  <a:srgbClr val="262699"/>
                </a:solidFill>
                <a:latin typeface="Calibri" panose="020F0502020204030204" pitchFamily="34" charset="0"/>
              </a:rPr>
              <a:t>.</a:t>
            </a:r>
            <a:endParaRPr lang="es-ES" sz="2000" b="1" dirty="0">
              <a:solidFill>
                <a:srgbClr val="262699"/>
              </a:solidFill>
              <a:latin typeface="Calibri" panose="020F0502020204030204" pitchFamily="34" charset="0"/>
            </a:endParaRPr>
          </a:p>
          <a:p>
            <a:pPr marL="342900" lvl="1"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Fomentar la participació de les famílies en les festivitats promogudes per l’escola.</a:t>
            </a:r>
            <a:r>
              <a:rPr lang="ca-ES" sz="2000" dirty="0"/>
              <a:t> </a:t>
            </a:r>
            <a:endParaRPr lang="ca-ES" sz="2000" b="1" dirty="0">
              <a:solidFill>
                <a:srgbClr val="262699"/>
              </a:solidFill>
              <a:latin typeface="Calibri" panose="020F0502020204030204" pitchFamily="34" charset="0"/>
            </a:endParaRPr>
          </a:p>
          <a:p>
            <a:pPr algn="just" fontAlgn="base"/>
            <a:r>
              <a:rPr lang="ca-ES" sz="2400" b="1" dirty="0">
                <a:solidFill>
                  <a:srgbClr val="008000"/>
                </a:solidFill>
                <a:latin typeface="Calibri" panose="020F0502020204030204" pitchFamily="34" charset="0"/>
              </a:rPr>
              <a:t>Comissió de Comunicació</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Mantenir informades les famílies sobre les activitats a l’escola </a:t>
            </a:r>
            <a:endParaRPr lang="es-ES" sz="2000" b="1" dirty="0">
              <a:solidFill>
                <a:srgbClr val="262699"/>
              </a:solidFill>
              <a:latin typeface="Calibri" panose="020F0502020204030204" pitchFamily="34" charset="0"/>
            </a:endParaRPr>
          </a:p>
          <a:p>
            <a:pPr marL="342900" indent="-342900" fontAlgn="base">
              <a:buFont typeface="Arial" panose="020B0604020202020204" pitchFamily="34" charset="0"/>
              <a:buChar char="•"/>
            </a:pPr>
            <a:r>
              <a:rPr lang="ca-ES" sz="2000" b="1" dirty="0">
                <a:solidFill>
                  <a:srgbClr val="262699"/>
                </a:solidFill>
                <a:latin typeface="Calibri" panose="020F0502020204030204" pitchFamily="34" charset="0"/>
              </a:rPr>
              <a:t>Promoure</a:t>
            </a:r>
            <a:r>
              <a:rPr lang="es-ES" sz="2000" b="1" dirty="0">
                <a:solidFill>
                  <a:srgbClr val="262699"/>
                </a:solidFill>
                <a:latin typeface="Calibri" panose="020F0502020204030204" pitchFamily="34" charset="0"/>
              </a:rPr>
              <a:t> Nous Canals de comunicación  </a:t>
            </a:r>
            <a:r>
              <a:rPr lang="es-ES" sz="2000" b="1" dirty="0">
                <a:solidFill>
                  <a:srgbClr val="262699"/>
                </a:solidFill>
                <a:latin typeface="Calibri" panose="020F0502020204030204" pitchFamily="34" charset="0"/>
                <a:hlinkClick r:id="rId5"/>
              </a:rPr>
              <a:t>(</a:t>
            </a:r>
            <a:r>
              <a:rPr lang="es-ES" sz="2000" b="1" dirty="0" err="1">
                <a:solidFill>
                  <a:srgbClr val="262699"/>
                </a:solidFill>
                <a:latin typeface="Calibri" panose="020F0502020204030204" pitchFamily="34" charset="0"/>
                <a:hlinkClick r:id="rId5"/>
              </a:rPr>
              <a:t>BynApp</a:t>
            </a:r>
            <a:r>
              <a:rPr lang="es-ES" sz="2000" b="1" dirty="0">
                <a:solidFill>
                  <a:srgbClr val="262699"/>
                </a:solidFill>
                <a:latin typeface="Calibri" panose="020F0502020204030204" pitchFamily="34" charset="0"/>
                <a:hlinkClick r:id="rId5"/>
              </a:rPr>
              <a:t>) </a:t>
            </a:r>
            <a:endParaRPr lang="es-ES" sz="2000" b="1" dirty="0">
              <a:solidFill>
                <a:srgbClr val="262699"/>
              </a:solidFill>
              <a:latin typeface="Calibri" panose="020F0502020204030204" pitchFamily="34" charset="0"/>
            </a:endParaRPr>
          </a:p>
          <a:p>
            <a:pPr fontAlgn="base"/>
            <a:r>
              <a:rPr lang="es-ES" dirty="0"/>
              <a:t> </a:t>
            </a:r>
          </a:p>
          <a:p>
            <a:pPr algn="just" fontAlgn="base"/>
            <a:r>
              <a:rPr lang="ca-ES" sz="2400" b="1" dirty="0">
                <a:solidFill>
                  <a:srgbClr val="008000"/>
                </a:solidFill>
                <a:latin typeface="Calibri" panose="020F0502020204030204" pitchFamily="34" charset="0"/>
              </a:rPr>
              <a:t>Colònies d’estiu</a:t>
            </a:r>
          </a:p>
          <a:p>
            <a:pPr algn="just" fontAlgn="base"/>
            <a:r>
              <a:rPr lang="ca-ES" sz="2000" b="1" dirty="0">
                <a:solidFill>
                  <a:srgbClr val="262699"/>
                </a:solidFill>
                <a:latin typeface="Calibri" panose="020F0502020204030204" pitchFamily="34" charset="0"/>
              </a:rPr>
              <a:t>L’objectiu com cada any serà promoure les colònies fora del calendari escolar,</a:t>
            </a:r>
            <a:r>
              <a:rPr lang="ca-ES" sz="2000" dirty="0"/>
              <a:t> </a:t>
            </a:r>
            <a:r>
              <a:rPr lang="ca-ES" sz="2000" b="1" dirty="0">
                <a:solidFill>
                  <a:srgbClr val="262699"/>
                </a:solidFill>
                <a:latin typeface="Calibri" panose="020F0502020204030204" pitchFamily="34" charset="0"/>
              </a:rPr>
              <a:t>on el grup classe, sense pares i sense mestres, poden treballar aspectes de desenvolupament social com el coneixement i respecte vers els companys, o la convivència i el desenvolupament dels hàbits; i aspectes pedagògics referents al coneixement i respecte vers la natura.</a:t>
            </a:r>
          </a:p>
        </p:txBody>
      </p:sp>
    </p:spTree>
    <p:extLst>
      <p:ext uri="{BB962C8B-B14F-4D97-AF65-F5344CB8AC3E}">
        <p14:creationId xmlns:p14="http://schemas.microsoft.com/office/powerpoint/2010/main" val="1314056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186813" y="5368720"/>
            <a:ext cx="9144000" cy="801687"/>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SzPct val="25000"/>
              <a:buNone/>
            </a:pPr>
            <a:r>
              <a:rPr lang="ca-ES" sz="2800" b="1" dirty="0">
                <a:solidFill>
                  <a:srgbClr val="16165D"/>
                </a:solidFill>
              </a:rPr>
              <a:t>Pressupost. C</a:t>
            </a:r>
            <a:r>
              <a:rPr lang="ca-ES" sz="2800" b="1" i="0" u="none" strike="noStrike" cap="none" dirty="0">
                <a:solidFill>
                  <a:srgbClr val="16165D"/>
                </a:solidFill>
                <a:latin typeface="Arial"/>
                <a:ea typeface="Arial"/>
                <a:cs typeface="Arial"/>
                <a:sym typeface="Arial"/>
              </a:rPr>
              <a:t>urs 2018-2019</a:t>
            </a: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Resultado de imagen de presupuesto">
            <a:extLst>
              <a:ext uri="{FF2B5EF4-FFF2-40B4-BE49-F238E27FC236}">
                <a16:creationId xmlns="" xmlns:a16="http://schemas.microsoft.com/office/drawing/2014/main" id="{31BE73F2-5E92-4B27-9DA2-253386B2A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652" y="2139921"/>
            <a:ext cx="3774091" cy="2830569"/>
          </a:xfrm>
          <a:prstGeom prst="rect">
            <a:avLst/>
          </a:prstGeom>
          <a:noFill/>
          <a:extLst>
            <a:ext uri="{909E8E84-426E-40DD-AFC4-6F175D3DCCD1}">
              <a14:hiddenFill xmlns:a14="http://schemas.microsoft.com/office/drawing/2010/main">
                <a:solidFill>
                  <a:srgbClr val="FFFFFF"/>
                </a:solidFill>
              </a14:hiddenFill>
            </a:ext>
          </a:extLst>
        </p:spPr>
      </p:pic>
      <p:sp>
        <p:nvSpPr>
          <p:cNvPr id="8" name="Shape 92"/>
          <p:cNvSpPr txBox="1"/>
          <p:nvPr/>
        </p:nvSpPr>
        <p:spPr>
          <a:xfrm>
            <a:off x="418312" y="1095269"/>
            <a:ext cx="7871738" cy="57149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Estat de de comptes curs 2017-2018</a:t>
            </a:r>
          </a:p>
        </p:txBody>
      </p:sp>
    </p:spTree>
    <p:extLst>
      <p:ext uri="{BB962C8B-B14F-4D97-AF65-F5344CB8AC3E}">
        <p14:creationId xmlns:p14="http://schemas.microsoft.com/office/powerpoint/2010/main" val="2142029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237994" y="802144"/>
            <a:ext cx="8458325" cy="801687"/>
          </a:xfrm>
          <a:prstGeom prst="rect">
            <a:avLst/>
          </a:prstGeom>
          <a:noFill/>
          <a:ln>
            <a:noFill/>
          </a:ln>
        </p:spPr>
        <p:txBody>
          <a:bodyPr lIns="91425" tIns="45700" rIns="91425" bIns="45700" anchor="ctr" anchorCtr="0">
            <a:noAutofit/>
          </a:bodyPr>
          <a:lstStyle/>
          <a:p>
            <a:pPr lvl="0" algn="ctr">
              <a:buClr>
                <a:srgbClr val="008000"/>
              </a:buClr>
              <a:buSzPct val="100000"/>
            </a:pPr>
            <a:r>
              <a:rPr lang="ca-ES" sz="2800" b="1" dirty="0">
                <a:solidFill>
                  <a:srgbClr val="16165D"/>
                </a:solidFill>
              </a:rPr>
              <a:t>Votacions i presentació de la Junta Directiva curs 2018-2019</a:t>
            </a:r>
          </a:p>
        </p:txBody>
      </p:sp>
      <p:pic>
        <p:nvPicPr>
          <p:cNvPr id="107" name="Shape 107"/>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108" name="Shape 108"/>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7"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 xmlns:a16="http://schemas.microsoft.com/office/drawing/2014/main" id="{989E7964-050B-4355-A29F-ED03EF29541B}"/>
              </a:ext>
            </a:extLst>
          </p:cNvPr>
          <p:cNvSpPr/>
          <p:nvPr/>
        </p:nvSpPr>
        <p:spPr>
          <a:xfrm>
            <a:off x="707721" y="1434817"/>
            <a:ext cx="7728558" cy="5232202"/>
          </a:xfrm>
          <a:prstGeom prst="rect">
            <a:avLst/>
          </a:prstGeom>
        </p:spPr>
        <p:txBody>
          <a:bodyPr wrap="square">
            <a:spAutoFit/>
          </a:bodyPr>
          <a:lstStyle/>
          <a:p>
            <a:pPr algn="just" fontAlgn="base"/>
            <a:r>
              <a:rPr lang="es-ES" dirty="0">
                <a:solidFill>
                  <a:schemeClr val="tx1">
                    <a:lumMod val="95000"/>
                    <a:lumOff val="5000"/>
                  </a:schemeClr>
                </a:solidFill>
                <a:latin typeface="futura-lt-w01-book"/>
              </a:rPr>
              <a:t> </a:t>
            </a:r>
          </a:p>
          <a:p>
            <a:pPr algn="just" fontAlgn="base"/>
            <a:r>
              <a:rPr lang="ca-ES" sz="2000" b="1" dirty="0">
                <a:solidFill>
                  <a:srgbClr val="262699"/>
                </a:solidFill>
                <a:latin typeface="Calibri" panose="020F0502020204030204" pitchFamily="34" charset="0"/>
              </a:rPr>
              <a:t>Presidenta: </a:t>
            </a:r>
            <a:r>
              <a:rPr lang="ca-ES" sz="2000" b="1" dirty="0">
                <a:solidFill>
                  <a:schemeClr val="tx1"/>
                </a:solidFill>
                <a:latin typeface="Calibri" panose="020F0502020204030204" pitchFamily="34" charset="0"/>
              </a:rPr>
              <a:t>Raquel Liaño</a:t>
            </a:r>
          </a:p>
          <a:p>
            <a:pPr algn="just" fontAlgn="base"/>
            <a:r>
              <a:rPr lang="ca-ES" sz="2000" b="1" dirty="0">
                <a:solidFill>
                  <a:srgbClr val="262699"/>
                </a:solidFill>
                <a:latin typeface="Calibri" panose="020F0502020204030204" pitchFamily="34" charset="0"/>
              </a:rPr>
              <a:t>Vicepresidenta i representant de l’AMPA al Consell Escolar i a la Comissió de menjador: </a:t>
            </a:r>
            <a:r>
              <a:rPr lang="ca-ES" sz="2000" b="1" dirty="0">
                <a:solidFill>
                  <a:schemeClr val="tx1"/>
                </a:solidFill>
                <a:latin typeface="Calibri" panose="020F0502020204030204" pitchFamily="34" charset="0"/>
              </a:rPr>
              <a:t>Susana Sàrria</a:t>
            </a:r>
          </a:p>
          <a:p>
            <a:pPr fontAlgn="base"/>
            <a:r>
              <a:rPr lang="ca-ES" sz="2000" b="1" dirty="0">
                <a:solidFill>
                  <a:srgbClr val="262699"/>
                </a:solidFill>
                <a:latin typeface="Calibri" panose="020F0502020204030204" pitchFamily="34" charset="0"/>
              </a:rPr>
              <a:t>Tresorera: </a:t>
            </a:r>
            <a:r>
              <a:rPr lang="ca-ES" sz="2000" b="1" dirty="0">
                <a:solidFill>
                  <a:schemeClr val="tx1"/>
                </a:solidFill>
                <a:latin typeface="Calibri" panose="020F0502020204030204" pitchFamily="34" charset="0"/>
              </a:rPr>
              <a:t>Carmen Salvoch</a:t>
            </a:r>
          </a:p>
          <a:p>
            <a:pPr fontAlgn="base"/>
            <a:r>
              <a:rPr lang="ca-ES" sz="2000" b="1" dirty="0">
                <a:solidFill>
                  <a:srgbClr val="262699"/>
                </a:solidFill>
                <a:latin typeface="Calibri" panose="020F0502020204030204" pitchFamily="34" charset="0"/>
              </a:rPr>
              <a:t>Secretari i representant de pares al Consell Escolar: </a:t>
            </a:r>
            <a:r>
              <a:rPr lang="ca-ES" sz="2000" b="1" dirty="0">
                <a:solidFill>
                  <a:schemeClr val="tx1"/>
                </a:solidFill>
                <a:latin typeface="Calibri" panose="020F0502020204030204" pitchFamily="34" charset="0"/>
              </a:rPr>
              <a:t>M. Angel Sastre </a:t>
            </a:r>
          </a:p>
          <a:p>
            <a:pPr fontAlgn="base"/>
            <a:r>
              <a:rPr lang="ca-ES" sz="2000" b="1" dirty="0">
                <a:solidFill>
                  <a:srgbClr val="262699"/>
                </a:solidFill>
                <a:latin typeface="Calibri" panose="020F0502020204030204" pitchFamily="34" charset="0"/>
              </a:rPr>
              <a:t>Vocals:</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Alicia Mendi (Representant a la Comissió de menjador)</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Núria Gonzalez ( </a:t>
            </a:r>
            <a:r>
              <a:rPr lang="ca-ES" sz="2000" b="1" dirty="0" smtClean="0">
                <a:solidFill>
                  <a:schemeClr val="tx1"/>
                </a:solidFill>
                <a:latin typeface="Calibri" panose="020F0502020204030204" pitchFamily="34" charset="0"/>
              </a:rPr>
              <a:t>Representant </a:t>
            </a:r>
            <a:r>
              <a:rPr lang="ca-ES" sz="2000" b="1" dirty="0">
                <a:solidFill>
                  <a:schemeClr val="tx1"/>
                </a:solidFill>
                <a:latin typeface="Calibri" panose="020F0502020204030204" pitchFamily="34" charset="0"/>
              </a:rPr>
              <a:t>a la Comissió extraescolars)</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Vanesa Sánchez  ( </a:t>
            </a:r>
            <a:r>
              <a:rPr lang="ca-ES" sz="2000" b="1" dirty="0" smtClean="0">
                <a:solidFill>
                  <a:schemeClr val="tx1"/>
                </a:solidFill>
                <a:latin typeface="Calibri" panose="020F0502020204030204" pitchFamily="34" charset="0"/>
              </a:rPr>
              <a:t>Representant </a:t>
            </a:r>
            <a:r>
              <a:rPr lang="ca-ES" sz="2000" b="1" dirty="0">
                <a:solidFill>
                  <a:schemeClr val="tx1"/>
                </a:solidFill>
                <a:latin typeface="Calibri" panose="020F0502020204030204" pitchFamily="34" charset="0"/>
              </a:rPr>
              <a:t>a la Comissió extraescolars)</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Inés Sancho</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Teresa Pineda</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Carolina </a:t>
            </a:r>
            <a:r>
              <a:rPr lang="ca-ES" sz="2000" b="1" dirty="0" err="1">
                <a:solidFill>
                  <a:schemeClr val="tx1"/>
                </a:solidFill>
                <a:latin typeface="Calibri" panose="020F0502020204030204" pitchFamily="34" charset="0"/>
              </a:rPr>
              <a:t>Rosado</a:t>
            </a:r>
            <a:endParaRPr lang="ca-ES" sz="2000" b="1" dirty="0">
              <a:solidFill>
                <a:schemeClr val="tx1"/>
              </a:solidFill>
              <a:latin typeface="Calibri" panose="020F0502020204030204" pitchFamily="34" charset="0"/>
            </a:endParaRP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Isabel Garcés ( Representant a la Comissió de extraescolars)</a:t>
            </a:r>
          </a:p>
          <a:p>
            <a:pPr marL="285750" indent="-285750" fontAlgn="base">
              <a:buFont typeface="Arial" panose="020B0604020202020204" pitchFamily="34" charset="0"/>
              <a:buChar char="•"/>
            </a:pPr>
            <a:r>
              <a:rPr lang="ca-ES" sz="2000" b="1" dirty="0">
                <a:solidFill>
                  <a:schemeClr val="tx1"/>
                </a:solidFill>
                <a:latin typeface="Calibri" panose="020F0502020204030204" pitchFamily="34" charset="0"/>
              </a:rPr>
              <a:t>Silvia Lozano (</a:t>
            </a:r>
            <a:r>
              <a:rPr lang="ca-ES" sz="2000" b="1" dirty="0" smtClean="0">
                <a:solidFill>
                  <a:schemeClr val="tx1"/>
                </a:solidFill>
                <a:latin typeface="Calibri" panose="020F0502020204030204" pitchFamily="34" charset="0"/>
              </a:rPr>
              <a:t>Representant </a:t>
            </a:r>
            <a:r>
              <a:rPr lang="ca-ES" sz="2000" b="1" dirty="0">
                <a:solidFill>
                  <a:schemeClr val="tx1"/>
                </a:solidFill>
                <a:latin typeface="Calibri" panose="020F0502020204030204" pitchFamily="34" charset="0"/>
              </a:rPr>
              <a:t>a la Comissió ED especial)</a:t>
            </a:r>
          </a:p>
          <a:p>
            <a:pPr marL="285750" indent="-285750" fontAlgn="base">
              <a:buFont typeface="Arial" panose="020B0604020202020204" pitchFamily="34" charset="0"/>
              <a:buChar char="•"/>
            </a:pPr>
            <a:endParaRPr lang="ca-ES" sz="2000" b="1" dirty="0">
              <a:solidFill>
                <a:schemeClr val="tx1"/>
              </a:solidFill>
              <a:latin typeface="Calibri" panose="020F0502020204030204" pitchFamily="34" charset="0"/>
            </a:endParaRPr>
          </a:p>
          <a:p>
            <a:pPr marL="285750" indent="-285750" fontAlgn="base">
              <a:buFont typeface="Arial" panose="020B0604020202020204" pitchFamily="34" charset="0"/>
              <a:buChar char="•"/>
            </a:pPr>
            <a:endParaRPr lang="ca-E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318991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a:stretch/>
        </p:blipFill>
        <p:spPr>
          <a:xfrm>
            <a:off x="-16397" y="5178425"/>
            <a:ext cx="9180512" cy="1706562"/>
          </a:xfrm>
          <a:prstGeom prst="rect">
            <a:avLst/>
          </a:prstGeom>
          <a:noFill/>
          <a:ln>
            <a:noFill/>
          </a:ln>
        </p:spPr>
      </p:pic>
      <p:pic>
        <p:nvPicPr>
          <p:cNvPr id="355" name="Shape 355"/>
          <p:cNvPicPr preferRelativeResize="0"/>
          <p:nvPr/>
        </p:nvPicPr>
        <p:blipFill rotWithShape="1">
          <a:blip r:embed="rId4">
            <a:alphaModFix/>
          </a:blip>
          <a:srcRect/>
          <a:stretch/>
        </p:blipFill>
        <p:spPr>
          <a:xfrm>
            <a:off x="0" y="1700213"/>
            <a:ext cx="9180512" cy="73025"/>
          </a:xfrm>
          <a:prstGeom prst="rect">
            <a:avLst/>
          </a:prstGeom>
          <a:noFill/>
          <a:ln>
            <a:noFill/>
          </a:ln>
        </p:spPr>
      </p:pic>
      <p:sp>
        <p:nvSpPr>
          <p:cNvPr id="357" name="Shape 357"/>
          <p:cNvSpPr/>
          <p:nvPr/>
        </p:nvSpPr>
        <p:spPr>
          <a:xfrm>
            <a:off x="1355725" y="2852738"/>
            <a:ext cx="6361113"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0000"/>
              </a:buClr>
              <a:buSzPct val="25000"/>
              <a:buFont typeface="Times New Roman"/>
              <a:buNone/>
            </a:pPr>
            <a:r>
              <a:rPr lang="es-ES" sz="2800" b="1" i="0" u="none" strike="noStrike" cap="none" dirty="0">
                <a:solidFill>
                  <a:srgbClr val="16165D"/>
                </a:solidFill>
                <a:latin typeface="Rambla"/>
                <a:ea typeface="Rambla"/>
                <a:cs typeface="Rambla"/>
                <a:sym typeface="Rambla"/>
              </a:rPr>
              <a:t>Moltes gràcies per la vostra atenció</a:t>
            </a:r>
          </a:p>
        </p:txBody>
      </p:sp>
      <p:sp>
        <p:nvSpPr>
          <p:cNvPr id="358" name="Shape 358"/>
          <p:cNvSpPr txBox="1"/>
          <p:nvPr/>
        </p:nvSpPr>
        <p:spPr>
          <a:xfrm>
            <a:off x="1587090" y="5824564"/>
            <a:ext cx="6322470" cy="830996"/>
          </a:xfrm>
          <a:prstGeom prst="rect">
            <a:avLst/>
          </a:prstGeom>
          <a:noFill/>
          <a:ln>
            <a:noFill/>
          </a:ln>
        </p:spPr>
        <p:txBody>
          <a:bodyPr lIns="91425" tIns="45700" rIns="91425" bIns="45700" anchor="t" anchorCtr="0">
            <a:noAutofit/>
          </a:bodyPr>
          <a:lstStyle/>
          <a:p>
            <a:pPr lvl="0" algn="ctr">
              <a:buClr>
                <a:srgbClr val="000000"/>
              </a:buClr>
              <a:buSzPct val="25000"/>
            </a:pPr>
            <a:r>
              <a:rPr lang="es-ES" sz="4800" dirty="0">
                <a:solidFill>
                  <a:schemeClr val="lt1"/>
                </a:solidFill>
                <a:latin typeface="Rambla"/>
                <a:ea typeface="Rambla"/>
                <a:cs typeface="Rambla"/>
                <a:sym typeface="Rambla"/>
              </a:rPr>
              <a:t>www.ampamestral.com</a:t>
            </a:r>
            <a:endParaRPr lang="es-ES" sz="4800" b="0" i="0" u="none" strike="noStrike" cap="none" dirty="0">
              <a:solidFill>
                <a:schemeClr val="lt1"/>
              </a:solidFill>
              <a:latin typeface="Rambla"/>
              <a:ea typeface="Rambla"/>
              <a:cs typeface="Rambla"/>
              <a:sym typeface="Rambla"/>
            </a:endParaRPr>
          </a:p>
        </p:txBody>
      </p:sp>
      <p:pic>
        <p:nvPicPr>
          <p:cNvPr id="8" name="Picture 2" descr="ampa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522" y="437447"/>
            <a:ext cx="2916893" cy="112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0" y="1107503"/>
            <a:ext cx="9144000" cy="695325"/>
          </a:xfrm>
          <a:prstGeom prst="rect">
            <a:avLst/>
          </a:prstGeom>
          <a:noFill/>
          <a:ln>
            <a:noFill/>
          </a:ln>
        </p:spPr>
        <p:txBody>
          <a:bodyPr lIns="91425" tIns="45700" rIns="91425" bIns="45700" anchor="ctr" anchorCtr="0">
            <a:noAutofit/>
          </a:bodyPr>
          <a:lstStyle/>
          <a:p>
            <a:pPr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92162" y="180282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 ens organitzem?</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sp>
        <p:nvSpPr>
          <p:cNvPr id="99" name="Shape 99"/>
          <p:cNvSpPr txBox="1"/>
          <p:nvPr/>
        </p:nvSpPr>
        <p:spPr>
          <a:xfrm>
            <a:off x="675257" y="2378837"/>
            <a:ext cx="8121650" cy="908049"/>
          </a:xfrm>
          <a:prstGeom prst="rect">
            <a:avLst/>
          </a:prstGeom>
          <a:noFill/>
          <a:ln>
            <a:noFill/>
          </a:ln>
        </p:spPr>
        <p:txBody>
          <a:bodyPr lIns="91425" tIns="45700" rIns="91425" bIns="45700" anchor="t" anchorCtr="0">
            <a:noAutofit/>
          </a:bodyPr>
          <a:lstStyle/>
          <a:p>
            <a:pPr algn="just" fontAlgn="base"/>
            <a:r>
              <a:rPr lang="ca-ES" sz="2000" b="1" dirty="0">
                <a:solidFill>
                  <a:srgbClr val="262699"/>
                </a:solidFill>
                <a:latin typeface="Calibri" panose="020F0502020204030204" pitchFamily="34" charset="0"/>
                <a:ea typeface="Rambla"/>
                <a:cs typeface="Rambla"/>
              </a:rPr>
              <a:t>L'AMPA està coordinada, organitzada i dirigida per una Junta directiva, la qual està formada per un grup de pares i mares de l'escola que de forma voluntària hem adquirit la responsabilitat de participar en el funcionament del centre.</a:t>
            </a:r>
          </a:p>
          <a:p>
            <a:pPr fontAlgn="base"/>
            <a:r>
              <a:rPr lang="ca-ES" sz="2000" b="1" dirty="0">
                <a:solidFill>
                  <a:srgbClr val="262699"/>
                </a:solidFill>
                <a:latin typeface="Calibri" panose="020F0502020204030204" pitchFamily="34" charset="0"/>
                <a:ea typeface="Rambla"/>
                <a:cs typeface="Rambla"/>
              </a:rPr>
              <a:t> </a:t>
            </a:r>
          </a:p>
        </p:txBody>
      </p:sp>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9"/>
          <p:cNvGrpSpPr/>
          <p:nvPr/>
        </p:nvGrpSpPr>
        <p:grpSpPr>
          <a:xfrm>
            <a:off x="2295581" y="3487497"/>
            <a:ext cx="1865318" cy="929055"/>
            <a:chOff x="6287674" y="2678165"/>
            <a:chExt cx="932836" cy="466418"/>
          </a:xfrm>
          <a:solidFill>
            <a:schemeClr val="accent4">
              <a:lumMod val="60000"/>
              <a:lumOff val="40000"/>
            </a:schemeClr>
          </a:solidFill>
          <a:scene3d>
            <a:camera prst="orthographicFront">
              <a:rot lat="0" lon="0" rev="0"/>
            </a:camera>
            <a:lightRig rig="soft" dir="t">
              <a:rot lat="0" lon="0" rev="0"/>
            </a:lightRig>
          </a:scene3d>
        </p:grpSpPr>
        <p:sp>
          <p:nvSpPr>
            <p:cNvPr id="15" name="Elipse 10"/>
            <p:cNvSpPr/>
            <p:nvPr/>
          </p:nvSpPr>
          <p:spPr>
            <a:xfrm>
              <a:off x="6287674" y="2678165"/>
              <a:ext cx="932836" cy="466418"/>
            </a:xfrm>
            <a:prstGeom prst="ellips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sp>
        <p:sp>
          <p:nvSpPr>
            <p:cNvPr id="16" name="Elipse 4"/>
            <p:cNvSpPr/>
            <p:nvPr/>
          </p:nvSpPr>
          <p:spPr>
            <a:xfrm>
              <a:off x="6424286" y="2758568"/>
              <a:ext cx="659614" cy="329808"/>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0" vert="horz" wrap="square" lIns="4445" tIns="4445" rIns="4445" bIns="4445" numCol="1" spcCol="1270" anchor="ctr" anchorCtr="0">
              <a:noAutofit/>
            </a:bodyPr>
            <a:lstStyle/>
            <a:p>
              <a:pPr marL="0" marR="0" lvl="0" indent="0" algn="ctr" defTabSz="311150" eaLnBrk="1" fontAlgn="auto" latinLnBrk="0" hangingPunct="1">
                <a:lnSpc>
                  <a:spcPct val="90000"/>
                </a:lnSpc>
                <a:spcBef>
                  <a:spcPct val="0"/>
                </a:spcBef>
                <a:spcAft>
                  <a:spcPct val="35000"/>
                </a:spcAft>
                <a:buClrTx/>
                <a:buSzTx/>
                <a:buFontTx/>
                <a:buNone/>
                <a:tabLst/>
                <a:defRPr/>
              </a:pPr>
              <a:r>
                <a:rPr lang="ca-ES" b="1" dirty="0">
                  <a:solidFill>
                    <a:schemeClr val="bg1"/>
                  </a:solidFill>
                </a:rPr>
                <a:t>Comissió </a:t>
              </a:r>
            </a:p>
            <a:p>
              <a:pPr marL="0" marR="0" lvl="0" indent="0" algn="ctr" defTabSz="311150" eaLnBrk="1" fontAlgn="auto" latinLnBrk="0" hangingPunct="1">
                <a:lnSpc>
                  <a:spcPct val="90000"/>
                </a:lnSpc>
                <a:spcBef>
                  <a:spcPct val="0"/>
                </a:spcBef>
                <a:spcAft>
                  <a:spcPct val="35000"/>
                </a:spcAft>
                <a:buClrTx/>
                <a:buSzTx/>
                <a:buFontTx/>
                <a:buNone/>
                <a:tabLst/>
                <a:defRPr/>
              </a:pPr>
              <a:r>
                <a:rPr kumimoji="0" lang="ca-ES" b="1" i="0" u="none" strike="noStrike" kern="1200" cap="none" spc="0" normalizeH="0" baseline="0" dirty="0">
                  <a:ln>
                    <a:noFill/>
                  </a:ln>
                  <a:solidFill>
                    <a:schemeClr val="bg1"/>
                  </a:solidFill>
                  <a:effectLst/>
                  <a:uLnTx/>
                  <a:uFillTx/>
                </a:rPr>
                <a:t>pedagògica</a:t>
              </a:r>
            </a:p>
          </p:txBody>
        </p:sp>
      </p:grpSp>
      <p:sp>
        <p:nvSpPr>
          <p:cNvPr id="18" name="Elipse 22"/>
          <p:cNvSpPr/>
          <p:nvPr/>
        </p:nvSpPr>
        <p:spPr>
          <a:xfrm>
            <a:off x="3717649" y="3961138"/>
            <a:ext cx="1552810" cy="856145"/>
          </a:xfrm>
          <a:prstGeom prst="ellipse">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Festes</a:t>
            </a:r>
          </a:p>
        </p:txBody>
      </p:sp>
      <p:sp>
        <p:nvSpPr>
          <p:cNvPr id="19" name="Elipse 23"/>
          <p:cNvSpPr/>
          <p:nvPr/>
        </p:nvSpPr>
        <p:spPr>
          <a:xfrm>
            <a:off x="851005" y="3961138"/>
            <a:ext cx="1700171" cy="910828"/>
          </a:xfrm>
          <a:prstGeom prst="ellipse">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Extraescolars</a:t>
            </a:r>
          </a:p>
        </p:txBody>
      </p:sp>
      <p:sp>
        <p:nvSpPr>
          <p:cNvPr id="21" name="Elipse 25"/>
          <p:cNvSpPr/>
          <p:nvPr/>
        </p:nvSpPr>
        <p:spPr>
          <a:xfrm>
            <a:off x="1806553" y="4696980"/>
            <a:ext cx="1911096" cy="1003004"/>
          </a:xfrm>
          <a:prstGeom prst="ellipse">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solidFill>
                  <a:schemeClr val="bg1"/>
                </a:solidFill>
              </a:rPr>
              <a:t>Comunicació</a:t>
            </a:r>
          </a:p>
        </p:txBody>
      </p:sp>
      <p:sp>
        <p:nvSpPr>
          <p:cNvPr id="20" name="Elipse 24"/>
          <p:cNvSpPr/>
          <p:nvPr/>
        </p:nvSpPr>
        <p:spPr>
          <a:xfrm>
            <a:off x="3598349" y="4817283"/>
            <a:ext cx="1672110" cy="836370"/>
          </a:xfrm>
          <a:prstGeom prst="ellipse">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Menjador</a:t>
            </a:r>
          </a:p>
        </p:txBody>
      </p:sp>
      <p:sp>
        <p:nvSpPr>
          <p:cNvPr id="2" name="Rectangle 1"/>
          <p:cNvSpPr/>
          <p:nvPr/>
        </p:nvSpPr>
        <p:spPr>
          <a:xfrm>
            <a:off x="4608512" y="4389203"/>
            <a:ext cx="4572000" cy="615553"/>
          </a:xfrm>
          <a:prstGeom prst="rect">
            <a:avLst/>
          </a:prstGeom>
        </p:spPr>
        <p:txBody>
          <a:bodyPr>
            <a:spAutoFit/>
          </a:bodyPr>
          <a:lstStyle/>
          <a:p>
            <a:pPr algn="ctr"/>
            <a:r>
              <a:rPr lang="ca-ES" b="1" dirty="0">
                <a:solidFill>
                  <a:srgbClr val="580041"/>
                </a:solidFill>
                <a:latin typeface="Calibri" panose="020F0502020204030204" pitchFamily="34" charset="0"/>
              </a:rPr>
              <a:t>AMPA: Estructura organitzativa</a:t>
            </a:r>
          </a:p>
          <a:p>
            <a:pPr algn="ctr"/>
            <a:r>
              <a:rPr lang="ca-ES" sz="2000" b="1" dirty="0">
                <a:solidFill>
                  <a:srgbClr val="580041"/>
                </a:solidFill>
                <a:latin typeface="Calibri" panose="020F0502020204030204" pitchFamily="34" charset="0"/>
              </a:rPr>
              <a:t>COMISSIONS DE TREBALL</a:t>
            </a:r>
          </a:p>
        </p:txBody>
      </p:sp>
      <p:sp>
        <p:nvSpPr>
          <p:cNvPr id="22" name="Elipse 22"/>
          <p:cNvSpPr/>
          <p:nvPr/>
        </p:nvSpPr>
        <p:spPr>
          <a:xfrm>
            <a:off x="541633" y="4767845"/>
            <a:ext cx="1552810" cy="856145"/>
          </a:xfrm>
          <a:prstGeom prst="ellipse">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r>
              <a:rPr lang="ca-ES" b="1" dirty="0">
                <a:latin typeface="Calibri" panose="020F0502020204030204" pitchFamily="34" charset="0"/>
              </a:rPr>
              <a:t>Colònies d’estiu</a:t>
            </a:r>
          </a:p>
        </p:txBody>
      </p:sp>
    </p:spTree>
    <p:extLst>
      <p:ext uri="{BB962C8B-B14F-4D97-AF65-F5344CB8AC3E}">
        <p14:creationId xmlns:p14="http://schemas.microsoft.com/office/powerpoint/2010/main" val="975319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28154" y="170719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d’Extraescolars </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sp>
        <p:nvSpPr>
          <p:cNvPr id="99" name="Shape 99"/>
          <p:cNvSpPr txBox="1"/>
          <p:nvPr/>
        </p:nvSpPr>
        <p:spPr>
          <a:xfrm>
            <a:off x="184150" y="2153781"/>
            <a:ext cx="4149311" cy="3542834"/>
          </a:xfrm>
          <a:prstGeom prst="rect">
            <a:avLst/>
          </a:prstGeom>
          <a:noFill/>
          <a:ln>
            <a:noFill/>
          </a:ln>
        </p:spPr>
        <p:txBody>
          <a:bodyPr lIns="91425" tIns="45700" rIns="91425" bIns="45700" anchor="t" anchorCtr="0">
            <a:noAutofit/>
          </a:bodyPr>
          <a:lstStyle/>
          <a:p>
            <a:pPr algn="just" fontAlgn="base"/>
            <a:r>
              <a:rPr lang="ca-ES" sz="2000" b="1" dirty="0">
                <a:solidFill>
                  <a:srgbClr val="262699"/>
                </a:solidFill>
                <a:latin typeface="Calibri" panose="020F0502020204030204" pitchFamily="34" charset="0"/>
                <a:ea typeface="Rambla"/>
                <a:cs typeface="Rambla"/>
              </a:rPr>
              <a:t>Coordina i </a:t>
            </a:r>
            <a:r>
              <a:rPr lang="ca-ES" sz="2000" b="1" dirty="0">
                <a:solidFill>
                  <a:srgbClr val="262699"/>
                </a:solidFill>
                <a:latin typeface="Calibri" panose="020F0502020204030204" pitchFamily="34" charset="0"/>
                <a:ea typeface="Rambla"/>
                <a:cs typeface="Rambla"/>
                <a:sym typeface="Times New Roman"/>
              </a:rPr>
              <a:t>fa el seguiment de les activitats extraescolars programades per l’any en curs i organitza les activitats extraescolars per al proper any, tenint en compte principalment el seu valor pedagògic i les preferències de les famílies de l’escola. La comissió vetlla pel bon desenvolupament de les activitats per part de les diferents empreses contractades.</a:t>
            </a:r>
          </a:p>
          <a:p>
            <a:pPr fontAlgn="base"/>
            <a:r>
              <a:rPr lang="ca-ES" sz="2000" b="1" dirty="0">
                <a:solidFill>
                  <a:srgbClr val="262699"/>
                </a:solidFill>
                <a:latin typeface="Calibri" panose="020F0502020204030204" pitchFamily="34" charset="0"/>
                <a:ea typeface="Rambla"/>
                <a:cs typeface="Rambla"/>
                <a:sym typeface="Times New Roman"/>
              </a:rPr>
              <a:t>Activitats realitzades:</a:t>
            </a:r>
          </a:p>
          <a:p>
            <a:pPr fontAlgn="base"/>
            <a:endParaRPr lang="ca-ES" sz="2000" b="1" dirty="0">
              <a:solidFill>
                <a:srgbClr val="262699"/>
              </a:solidFill>
              <a:latin typeface="Calibri" panose="020F0502020204030204" pitchFamily="34" charset="0"/>
              <a:ea typeface="Rambla"/>
              <a:cs typeface="Rambla"/>
              <a:sym typeface="Times New Roman"/>
            </a:endParaRPr>
          </a:p>
          <a:p>
            <a:pPr fontAlgn="base"/>
            <a:r>
              <a:rPr lang="ca-ES" sz="2000" b="1" dirty="0">
                <a:solidFill>
                  <a:srgbClr val="262699"/>
                </a:solidFill>
                <a:latin typeface="Calibri" panose="020F0502020204030204" pitchFamily="34" charset="0"/>
                <a:ea typeface="Rambla"/>
                <a:cs typeface="Rambla"/>
                <a:sym typeface="Times New Roman"/>
              </a:rPr>
              <a:t> </a:t>
            </a:r>
            <a:r>
              <a:rPr lang="ca-ES" sz="2000" b="1" dirty="0">
                <a:solidFill>
                  <a:srgbClr val="262699"/>
                </a:solidFill>
                <a:latin typeface="Calibri" panose="020F0502020204030204" pitchFamily="34" charset="0"/>
                <a:ea typeface="Rambla"/>
                <a:cs typeface="Rambla"/>
              </a:rPr>
              <a:t> </a:t>
            </a:r>
          </a:p>
        </p:txBody>
      </p:sp>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15" name="14 CuadroTexto"/>
          <p:cNvSpPr txBox="1"/>
          <p:nvPr/>
        </p:nvSpPr>
        <p:spPr>
          <a:xfrm>
            <a:off x="6024852" y="4799140"/>
            <a:ext cx="649537" cy="253916"/>
          </a:xfrm>
          <a:prstGeom prst="rect">
            <a:avLst/>
          </a:prstGeom>
          <a:noFill/>
        </p:spPr>
        <p:txBody>
          <a:bodyPr wrap="none" rtlCol="0">
            <a:spAutoFit/>
          </a:bodyPr>
          <a:lstStyle/>
          <a:p>
            <a:r>
              <a:rPr lang="es-ES" sz="1050" dirty="0">
                <a:solidFill>
                  <a:schemeClr val="bg1"/>
                </a:solidFill>
              </a:rPr>
              <a:t>SCACS</a:t>
            </a:r>
          </a:p>
        </p:txBody>
      </p:sp>
      <p:pic>
        <p:nvPicPr>
          <p:cNvPr id="2" name="Imagen 1">
            <a:extLst>
              <a:ext uri="{FF2B5EF4-FFF2-40B4-BE49-F238E27FC236}">
                <a16:creationId xmlns="" xmlns:a16="http://schemas.microsoft.com/office/drawing/2014/main" id="{7439F0ED-4811-4118-BB0D-47D1FD0D64E1}"/>
              </a:ext>
            </a:extLst>
          </p:cNvPr>
          <p:cNvPicPr>
            <a:picLocks noChangeAspect="1"/>
          </p:cNvPicPr>
          <p:nvPr/>
        </p:nvPicPr>
        <p:blipFill>
          <a:blip r:embed="rId8"/>
          <a:stretch>
            <a:fillRect/>
          </a:stretch>
        </p:blipFill>
        <p:spPr>
          <a:xfrm>
            <a:off x="4608512" y="2138997"/>
            <a:ext cx="4289621" cy="3139347"/>
          </a:xfrm>
          <a:prstGeom prst="rect">
            <a:avLst/>
          </a:prstGeom>
        </p:spPr>
      </p:pic>
    </p:spTree>
    <p:extLst>
      <p:ext uri="{BB962C8B-B14F-4D97-AF65-F5344CB8AC3E}">
        <p14:creationId xmlns:p14="http://schemas.microsoft.com/office/powerpoint/2010/main" val="311249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28154" y="170719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 Menjador </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2" name="Rectangle 1"/>
          <p:cNvSpPr/>
          <p:nvPr/>
        </p:nvSpPr>
        <p:spPr>
          <a:xfrm>
            <a:off x="557469" y="2180336"/>
            <a:ext cx="8102085" cy="4093428"/>
          </a:xfrm>
          <a:prstGeom prst="rect">
            <a:avLst/>
          </a:prstGeom>
        </p:spPr>
        <p:txBody>
          <a:bodyPr wrap="square">
            <a:spAutoFit/>
          </a:bodyPr>
          <a:lstStyle/>
          <a:p>
            <a:pPr algn="just" fontAlgn="base"/>
            <a:r>
              <a:rPr lang="ca-ES" sz="2000" b="1" dirty="0">
                <a:solidFill>
                  <a:srgbClr val="262699"/>
                </a:solidFill>
                <a:latin typeface="Calibri" panose="020F0502020204030204" pitchFamily="34" charset="0"/>
                <a:ea typeface="Rambla"/>
                <a:cs typeface="Rambla"/>
              </a:rPr>
              <a:t>Supervisa el funcionament del menjador de l’escola i el temps d’esbarjo abans i desprès de l’hora de dinar.</a:t>
            </a:r>
          </a:p>
          <a:p>
            <a:pPr algn="just" fontAlgn="base"/>
            <a:r>
              <a:rPr lang="ca-ES" sz="2000" b="1" dirty="0">
                <a:solidFill>
                  <a:srgbClr val="262699"/>
                </a:solidFill>
                <a:latin typeface="Calibri" panose="020F0502020204030204" pitchFamily="34" charset="0"/>
                <a:ea typeface="Rambla"/>
                <a:cs typeface="Rambla"/>
              </a:rPr>
              <a:t>Durant el curs 2017-2018 s’han seguit realitzant les reunions trimestrals entre:</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ea typeface="Rambla"/>
                <a:cs typeface="Rambla"/>
              </a:rPr>
              <a:t>L’empresa adjudicatària (Cuina i gestió)</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ea typeface="Rambla"/>
                <a:cs typeface="Rambla"/>
              </a:rPr>
              <a:t>La Direcció de l’escola</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ea typeface="Rambla"/>
                <a:cs typeface="Rambla"/>
              </a:rPr>
              <a:t>L’AMPA</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ea typeface="Rambla"/>
                <a:cs typeface="Rambla"/>
              </a:rPr>
              <a:t>L'Ajuntament </a:t>
            </a:r>
          </a:p>
          <a:p>
            <a:pPr algn="just" fontAlgn="base"/>
            <a:r>
              <a:rPr lang="ca-ES" sz="2000" b="1" dirty="0">
                <a:solidFill>
                  <a:srgbClr val="262699"/>
                </a:solidFill>
                <a:latin typeface="Calibri" panose="020F0502020204030204" pitchFamily="34" charset="0"/>
                <a:ea typeface="Rambla"/>
                <a:cs typeface="Rambla"/>
              </a:rPr>
              <a:t>En aquestes reunions es realitza el seguiment del serveis contractats, es tracten les possibles incidències que sorgeixen, es revisen els menús proposats i </a:t>
            </a:r>
            <a:r>
              <a:rPr lang="ca-ES" sz="2000" b="1" dirty="0">
                <a:solidFill>
                  <a:srgbClr val="262699"/>
                </a:solidFill>
                <a:latin typeface="Calibri" panose="020F0502020204030204" pitchFamily="34" charset="0"/>
              </a:rPr>
              <a:t>plantegen millores (ex. Instal·lació de més baldes per jaquetes i motxilles)</a:t>
            </a:r>
            <a:r>
              <a:rPr lang="es-ES" sz="2000" b="1" dirty="0">
                <a:solidFill>
                  <a:srgbClr val="FF0000"/>
                </a:solidFill>
                <a:latin typeface="Calibri" panose="020F0502020204030204" pitchFamily="34" charset="0"/>
              </a:rPr>
              <a:t> </a:t>
            </a:r>
            <a:endParaRPr lang="ca-ES" sz="2000" b="1" dirty="0">
              <a:solidFill>
                <a:srgbClr val="FF0000"/>
              </a:solidFill>
              <a:latin typeface="Calibri" panose="020F0502020204030204" pitchFamily="34" charset="0"/>
            </a:endParaRPr>
          </a:p>
          <a:p>
            <a:pPr marL="630238" indent="174625" algn="just" fontAlgn="base"/>
            <a:endParaRPr lang="ca-ES" sz="2000" b="1" dirty="0">
              <a:solidFill>
                <a:srgbClr val="262699"/>
              </a:solidFill>
              <a:latin typeface="Calibri" panose="020F0502020204030204" pitchFamily="34" charset="0"/>
              <a:ea typeface="Rambla"/>
              <a:cs typeface="Rambla"/>
            </a:endParaRPr>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pic>
        <p:nvPicPr>
          <p:cNvPr id="3078" name="Picture 6" descr="Resultado de imagen de cuina i gestió">
            <a:extLst>
              <a:ext uri="{FF2B5EF4-FFF2-40B4-BE49-F238E27FC236}">
                <a16:creationId xmlns="" xmlns:a16="http://schemas.microsoft.com/office/drawing/2014/main" id="{C9D940B4-80B8-4857-ACB2-89EEA74D3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4180" y="5672717"/>
            <a:ext cx="1406984" cy="66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40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31263" y="158942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 Festes</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2" name="Rectangle 1"/>
          <p:cNvSpPr/>
          <p:nvPr/>
        </p:nvSpPr>
        <p:spPr>
          <a:xfrm>
            <a:off x="684276" y="2021903"/>
            <a:ext cx="7470648" cy="4093428"/>
          </a:xfrm>
          <a:prstGeom prst="rect">
            <a:avLst/>
          </a:prstGeom>
        </p:spPr>
        <p:txBody>
          <a:bodyPr wrap="square">
            <a:spAutoFit/>
          </a:bodyPr>
          <a:lstStyle/>
          <a:p>
            <a:pPr algn="just" fontAlgn="base"/>
            <a:r>
              <a:rPr lang="ca-ES" sz="2000" b="1" dirty="0">
                <a:solidFill>
                  <a:srgbClr val="262699"/>
                </a:solidFill>
                <a:latin typeface="Calibri" panose="020F0502020204030204" pitchFamily="34" charset="0"/>
              </a:rPr>
              <a:t>La comissió organitza les festes més destacades del calendari escolar com la Castanyada, Nadal, Carnestoltes, Sant Jordi o final de curs, garantint el manteniment de les tradicions pròpies de l’escola i afavorint la relació entre les famílies i la cohesió de l’escola com a comunitat.</a:t>
            </a:r>
          </a:p>
          <a:p>
            <a:pPr algn="just" fontAlgn="base"/>
            <a:endParaRPr lang="ca-ES" sz="2000" b="1" dirty="0">
              <a:solidFill>
                <a:srgbClr val="262699"/>
              </a:solidFill>
              <a:latin typeface="Calibri" panose="020F0502020204030204" pitchFamily="34" charset="0"/>
            </a:endParaRPr>
          </a:p>
          <a:p>
            <a:pPr algn="just" fontAlgn="base"/>
            <a:r>
              <a:rPr lang="ca-ES" sz="2000" b="1" dirty="0">
                <a:solidFill>
                  <a:srgbClr val="262699"/>
                </a:solidFill>
                <a:latin typeface="Calibri" panose="020F0502020204030204" pitchFamily="34" charset="0"/>
              </a:rPr>
              <a:t>Tasques realitzades:</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Col·laboració amb l’escola per la festa de la Castanyada</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Campanya recollida de Joguines , llibres i Material esportiu per l’escola .</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Col·laboració amb l’escola per la decoració dels jocs olímpics per dur a terme les jornades culturals</a:t>
            </a:r>
          </a:p>
          <a:p>
            <a:pPr algn="just" fontAlgn="base"/>
            <a:endParaRPr lang="ca-ES" sz="2000" b="1" dirty="0">
              <a:solidFill>
                <a:srgbClr val="262699"/>
              </a:solidFill>
              <a:latin typeface="Calibri" panose="020F0502020204030204" pitchFamily="34" charset="0"/>
            </a:endParaRPr>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pic>
        <p:nvPicPr>
          <p:cNvPr id="5122" name="Picture 2" descr="Resultado de imagen de comissió de festes ampa">
            <a:extLst>
              <a:ext uri="{FF2B5EF4-FFF2-40B4-BE49-F238E27FC236}">
                <a16:creationId xmlns="" xmlns:a16="http://schemas.microsoft.com/office/drawing/2014/main" id="{1667AC34-A113-458B-8991-CE94F97350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3967" y="5831487"/>
            <a:ext cx="2229541" cy="51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5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28154" y="1619516"/>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 Festes</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2" name="Rectangle 1"/>
          <p:cNvSpPr/>
          <p:nvPr/>
        </p:nvSpPr>
        <p:spPr>
          <a:xfrm>
            <a:off x="684276" y="2021903"/>
            <a:ext cx="7470648" cy="4401205"/>
          </a:xfrm>
          <a:prstGeom prst="rect">
            <a:avLst/>
          </a:prstGeom>
        </p:spPr>
        <p:txBody>
          <a:bodyPr wrap="square">
            <a:spAutoFit/>
          </a:bodyPr>
          <a:lstStyle/>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Organització de l'arribada dels Patges Reials a l'escola per recollir les cartes dels nens i nenes als Reis Mags d'Orient. (3 Reis)</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Col·laboració en la Marató de TV3 </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Col·laboració en la campanya de recaptació pel càncer infantil. Xocolatada Solidària en febrer</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Berenar de la festa de Carnestoltes Infantil.</a:t>
            </a:r>
          </a:p>
          <a:p>
            <a:pPr marL="342900" indent="-342900" algn="just" fontAlgn="base">
              <a:buFont typeface="Arial" panose="020B0604020202020204" pitchFamily="34" charset="0"/>
              <a:buChar char="•"/>
            </a:pPr>
            <a:r>
              <a:rPr lang="ca-ES" sz="2000" b="1" dirty="0">
                <a:solidFill>
                  <a:srgbClr val="262699"/>
                </a:solidFill>
                <a:latin typeface="Calibri" panose="020F0502020204030204" pitchFamily="34" charset="0"/>
              </a:rPr>
              <a:t>Col·laboració amb l’ajuntament per dur a terme el taller de mones. </a:t>
            </a:r>
          </a:p>
          <a:p>
            <a:pPr marL="342900" indent="-342900" algn="just">
              <a:buFont typeface="Arial" panose="020B0604020202020204" pitchFamily="34" charset="0"/>
              <a:buChar char="•"/>
            </a:pPr>
            <a:r>
              <a:rPr lang="ca-ES" sz="2000" b="1" dirty="0">
                <a:solidFill>
                  <a:srgbClr val="262699"/>
                </a:solidFill>
                <a:latin typeface="Calibri" panose="020F0502020204030204" pitchFamily="34" charset="0"/>
              </a:rPr>
              <a:t>Organització i gestió del Concurs de Sant Jordi. (3 premis per classe)</a:t>
            </a:r>
          </a:p>
          <a:p>
            <a:pPr marL="342900" indent="-342900" algn="just">
              <a:buFont typeface="Arial" panose="020B0604020202020204" pitchFamily="34" charset="0"/>
              <a:buChar char="•"/>
            </a:pPr>
            <a:r>
              <a:rPr lang="ca-ES" sz="2000" b="1" dirty="0">
                <a:solidFill>
                  <a:srgbClr val="262699"/>
                </a:solidFill>
                <a:latin typeface="Calibri" panose="020F0502020204030204" pitchFamily="34" charset="0"/>
              </a:rPr>
              <a:t>Col·laboració en la festa de final de curs (</a:t>
            </a:r>
            <a:r>
              <a:rPr lang="ca-ES" sz="2000" b="1" dirty="0" err="1">
                <a:solidFill>
                  <a:srgbClr val="262699"/>
                </a:solidFill>
                <a:latin typeface="Calibri" panose="020F0502020204030204" pitchFamily="34" charset="0"/>
              </a:rPr>
              <a:t>subvecio</a:t>
            </a:r>
            <a:r>
              <a:rPr lang="ca-ES" sz="2000" b="1" dirty="0">
                <a:solidFill>
                  <a:srgbClr val="262699"/>
                </a:solidFill>
                <a:latin typeface="Calibri" panose="020F0502020204030204" pitchFamily="34" charset="0"/>
              </a:rPr>
              <a:t> actuació musical de la festa de final de curs a l'escola i de gelats pels infants)</a:t>
            </a:r>
          </a:p>
          <a:p>
            <a:pPr algn="just" fontAlgn="base"/>
            <a:endParaRPr lang="ca-ES" sz="2000" b="1" dirty="0">
              <a:solidFill>
                <a:srgbClr val="262699"/>
              </a:solidFill>
              <a:latin typeface="Calibri" panose="020F0502020204030204" pitchFamily="34" charset="0"/>
            </a:endParaRPr>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pic>
        <p:nvPicPr>
          <p:cNvPr id="5122" name="Picture 2" descr="Resultado de imagen de comissió de festes ampa">
            <a:extLst>
              <a:ext uri="{FF2B5EF4-FFF2-40B4-BE49-F238E27FC236}">
                <a16:creationId xmlns="" xmlns:a16="http://schemas.microsoft.com/office/drawing/2014/main" id="{1667AC34-A113-458B-8991-CE94F97350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1046" y="5476938"/>
            <a:ext cx="3328987" cy="76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300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31263" y="1589428"/>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 Festes</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pic>
        <p:nvPicPr>
          <p:cNvPr id="5122" name="Picture 2" descr="Resultado de imagen de comissió de festes ampa">
            <a:extLst>
              <a:ext uri="{FF2B5EF4-FFF2-40B4-BE49-F238E27FC236}">
                <a16:creationId xmlns="" xmlns:a16="http://schemas.microsoft.com/office/drawing/2014/main" id="{1667AC34-A113-458B-8991-CE94F97350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3967" y="5831487"/>
            <a:ext cx="2229541" cy="51239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 xmlns:a16="http://schemas.microsoft.com/office/drawing/2014/main" id="{CE31BEA3-B7A4-4E8D-9A5B-4615272CFA32}"/>
              </a:ext>
            </a:extLst>
          </p:cNvPr>
          <p:cNvPicPr>
            <a:picLocks noChangeAspect="1"/>
          </p:cNvPicPr>
          <p:nvPr/>
        </p:nvPicPr>
        <p:blipFill>
          <a:blip r:embed="rId9"/>
          <a:stretch>
            <a:fillRect/>
          </a:stretch>
        </p:blipFill>
        <p:spPr>
          <a:xfrm>
            <a:off x="870507" y="2068954"/>
            <a:ext cx="1979394" cy="2169291"/>
          </a:xfrm>
          <a:prstGeom prst="rect">
            <a:avLst/>
          </a:prstGeom>
        </p:spPr>
      </p:pic>
      <p:pic>
        <p:nvPicPr>
          <p:cNvPr id="5" name="Imagen 4">
            <a:extLst>
              <a:ext uri="{FF2B5EF4-FFF2-40B4-BE49-F238E27FC236}">
                <a16:creationId xmlns="" xmlns:a16="http://schemas.microsoft.com/office/drawing/2014/main" id="{6BCDCBA7-366F-4278-A659-577D4E390897}"/>
              </a:ext>
            </a:extLst>
          </p:cNvPr>
          <p:cNvPicPr>
            <a:picLocks noChangeAspect="1"/>
          </p:cNvPicPr>
          <p:nvPr/>
        </p:nvPicPr>
        <p:blipFill>
          <a:blip r:embed="rId10"/>
          <a:stretch>
            <a:fillRect/>
          </a:stretch>
        </p:blipFill>
        <p:spPr>
          <a:xfrm>
            <a:off x="4044579" y="2060614"/>
            <a:ext cx="3012199" cy="1693510"/>
          </a:xfrm>
          <a:prstGeom prst="rect">
            <a:avLst/>
          </a:prstGeom>
        </p:spPr>
      </p:pic>
      <p:pic>
        <p:nvPicPr>
          <p:cNvPr id="10" name="Imagen 9">
            <a:extLst>
              <a:ext uri="{FF2B5EF4-FFF2-40B4-BE49-F238E27FC236}">
                <a16:creationId xmlns="" xmlns:a16="http://schemas.microsoft.com/office/drawing/2014/main" id="{E551D00A-45E3-431C-963D-BFE3F7FDE7FD}"/>
              </a:ext>
            </a:extLst>
          </p:cNvPr>
          <p:cNvPicPr>
            <a:picLocks noChangeAspect="1"/>
          </p:cNvPicPr>
          <p:nvPr/>
        </p:nvPicPr>
        <p:blipFill>
          <a:blip r:embed="rId11"/>
          <a:stretch>
            <a:fillRect/>
          </a:stretch>
        </p:blipFill>
        <p:spPr>
          <a:xfrm>
            <a:off x="870507" y="4678906"/>
            <a:ext cx="1534460" cy="1152581"/>
          </a:xfrm>
          <a:prstGeom prst="rect">
            <a:avLst/>
          </a:prstGeom>
        </p:spPr>
      </p:pic>
      <p:pic>
        <p:nvPicPr>
          <p:cNvPr id="17" name="Imagen 16">
            <a:extLst>
              <a:ext uri="{FF2B5EF4-FFF2-40B4-BE49-F238E27FC236}">
                <a16:creationId xmlns="" xmlns:a16="http://schemas.microsoft.com/office/drawing/2014/main" id="{5A0724AC-C983-4C13-99D9-FD4AE10D0DBF}"/>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676012" y="4629616"/>
            <a:ext cx="1534461" cy="1237381"/>
          </a:xfrm>
          <a:prstGeom prst="rect">
            <a:avLst/>
          </a:prstGeom>
          <a:noFill/>
          <a:ln>
            <a:noFill/>
          </a:ln>
        </p:spPr>
      </p:pic>
      <p:pic>
        <p:nvPicPr>
          <p:cNvPr id="12" name="Imagen 11">
            <a:extLst>
              <a:ext uri="{FF2B5EF4-FFF2-40B4-BE49-F238E27FC236}">
                <a16:creationId xmlns="" xmlns:a16="http://schemas.microsoft.com/office/drawing/2014/main" id="{5DFDA297-0E1F-4701-A5DF-B2F4FDA31839}"/>
              </a:ext>
            </a:extLst>
          </p:cNvPr>
          <p:cNvPicPr>
            <a:picLocks noChangeAspect="1"/>
          </p:cNvPicPr>
          <p:nvPr/>
        </p:nvPicPr>
        <p:blipFill>
          <a:blip r:embed="rId13"/>
          <a:stretch>
            <a:fillRect/>
          </a:stretch>
        </p:blipFill>
        <p:spPr>
          <a:xfrm>
            <a:off x="5550679" y="4245246"/>
            <a:ext cx="2060115" cy="1547417"/>
          </a:xfrm>
          <a:prstGeom prst="rect">
            <a:avLst/>
          </a:prstGeom>
        </p:spPr>
      </p:pic>
    </p:spTree>
    <p:extLst>
      <p:ext uri="{BB962C8B-B14F-4D97-AF65-F5344CB8AC3E}">
        <p14:creationId xmlns:p14="http://schemas.microsoft.com/office/powerpoint/2010/main" val="3659070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36512" y="1185609"/>
            <a:ext cx="9144000" cy="613029"/>
          </a:xfrm>
          <a:prstGeom prst="rect">
            <a:avLst/>
          </a:prstGeom>
          <a:noFill/>
          <a:ln>
            <a:noFill/>
          </a:ln>
        </p:spPr>
        <p:txBody>
          <a:bodyPr lIns="91425" tIns="45700" rIns="91425" bIns="45700" anchor="ctr" anchorCtr="0">
            <a:noAutofit/>
          </a:bodyPr>
          <a:lstStyle/>
          <a:p>
            <a:pPr lvl="0" algn="ctr">
              <a:buClr>
                <a:srgbClr val="008000"/>
              </a:buClr>
              <a:buSzPct val="100000"/>
            </a:pPr>
            <a:r>
              <a:rPr lang="ca-ES" sz="3200" b="1" dirty="0">
                <a:solidFill>
                  <a:srgbClr val="16165D"/>
                </a:solidFill>
                <a:latin typeface="Calibri" panose="020F0502020204030204" pitchFamily="34" charset="0"/>
                <a:sym typeface="Rambla"/>
              </a:rPr>
              <a:t>Memòria d’activitats</a:t>
            </a:r>
          </a:p>
          <a:p>
            <a:pPr algn="ctr">
              <a:buClr>
                <a:srgbClr val="008000"/>
              </a:buClr>
              <a:buSzPct val="100000"/>
            </a:pPr>
            <a:r>
              <a:rPr lang="ca-ES" sz="3200" b="1" dirty="0">
                <a:solidFill>
                  <a:srgbClr val="16165D"/>
                </a:solidFill>
                <a:latin typeface="Calibri" panose="020F0502020204030204" pitchFamily="34" charset="0"/>
                <a:sym typeface="Rambla"/>
              </a:rPr>
              <a:t>(Curs 2017-2018) </a:t>
            </a:r>
          </a:p>
          <a:p>
            <a:pPr lvl="0" algn="ctr">
              <a:buClr>
                <a:srgbClr val="008000"/>
              </a:buClr>
              <a:buSzPct val="100000"/>
            </a:pPr>
            <a:r>
              <a:rPr lang="ca-ES" sz="3200" b="1" dirty="0">
                <a:solidFill>
                  <a:srgbClr val="16165D"/>
                </a:solidFill>
                <a:latin typeface="Calibri" panose="020F0502020204030204" pitchFamily="34" charset="0"/>
                <a:sym typeface="Rambla"/>
              </a:rPr>
              <a:t> </a:t>
            </a:r>
          </a:p>
        </p:txBody>
      </p:sp>
      <p:sp>
        <p:nvSpPr>
          <p:cNvPr id="93" name="Shape 93"/>
          <p:cNvSpPr txBox="1"/>
          <p:nvPr/>
        </p:nvSpPr>
        <p:spPr>
          <a:xfrm>
            <a:off x="228154" y="1619516"/>
            <a:ext cx="7737474" cy="431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8000"/>
              </a:buClr>
              <a:buSzPct val="100000"/>
              <a:buFont typeface="Noto Sans Symbols"/>
              <a:buChar char="✓"/>
            </a:pPr>
            <a:r>
              <a:rPr lang="ca-ES" sz="2400" b="1" i="0" u="none" strike="noStrike" cap="none" dirty="0">
                <a:solidFill>
                  <a:srgbClr val="008000"/>
                </a:solidFill>
                <a:latin typeface="Calibri" panose="020F0502020204030204" pitchFamily="34" charset="0"/>
                <a:ea typeface="Rambla"/>
                <a:cs typeface="Rambla"/>
                <a:sym typeface="Rambla"/>
              </a:rPr>
              <a:t>Comissió de Festes</a:t>
            </a:r>
          </a:p>
        </p:txBody>
      </p:sp>
      <p:pic>
        <p:nvPicPr>
          <p:cNvPr id="94" name="Shape 94"/>
          <p:cNvPicPr preferRelativeResize="0"/>
          <p:nvPr/>
        </p:nvPicPr>
        <p:blipFill rotWithShape="1">
          <a:blip r:embed="rId3">
            <a:alphaModFix/>
          </a:blip>
          <a:srcRect/>
          <a:stretch/>
        </p:blipFill>
        <p:spPr>
          <a:xfrm>
            <a:off x="0" y="6345237"/>
            <a:ext cx="9144000" cy="539749"/>
          </a:xfrm>
          <a:prstGeom prst="rect">
            <a:avLst/>
          </a:prstGeom>
          <a:noFill/>
          <a:ln>
            <a:noFill/>
          </a:ln>
        </p:spPr>
      </p:pic>
      <p:pic>
        <p:nvPicPr>
          <p:cNvPr id="95" name="Shape 95"/>
          <p:cNvPicPr preferRelativeResize="0"/>
          <p:nvPr/>
        </p:nvPicPr>
        <p:blipFill rotWithShape="1">
          <a:blip r:embed="rId3">
            <a:alphaModFix/>
          </a:blip>
          <a:srcRect/>
          <a:stretch/>
        </p:blipFill>
        <p:spPr>
          <a:xfrm>
            <a:off x="0" y="692150"/>
            <a:ext cx="9180512" cy="73025"/>
          </a:xfrm>
          <a:prstGeom prst="rect">
            <a:avLst/>
          </a:prstGeom>
          <a:noFill/>
          <a:ln>
            <a:noFill/>
          </a:ln>
        </p:spPr>
      </p:pic>
      <p:pic>
        <p:nvPicPr>
          <p:cNvPr id="11" name="Picture 2" descr="ampa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967" y="22508"/>
            <a:ext cx="1942561" cy="74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2032000" y="2890838"/>
            <a:ext cx="1128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ca-ES" sz="700" b="0" i="0" u="none" strike="noStrike" cap="none" normalizeH="0" baseline="0" dirty="0">
                <a:ln>
                  <a:noFill/>
                </a:ln>
                <a:solidFill>
                  <a:srgbClr val="000000"/>
                </a:solidFill>
                <a:effectLst/>
                <a:latin typeface="Arial" pitchFamily="34" charset="0"/>
                <a:cs typeface="Arial" pitchFamily="34" charset="0"/>
              </a:rPr>
              <a:t/>
            </a:r>
            <a:br>
              <a:rPr kumimoji="0" lang="ca-ES" altLang="ca-ES" sz="700" b="0" i="0" u="none" strike="noStrike" cap="none" normalizeH="0" baseline="0" dirty="0">
                <a:ln>
                  <a:noFill/>
                </a:ln>
                <a:solidFill>
                  <a:srgbClr val="000000"/>
                </a:solidFill>
                <a:effectLst/>
                <a:latin typeface="Arial" pitchFamily="34" charset="0"/>
                <a:cs typeface="Arial" pitchFamily="34" charset="0"/>
              </a:rPr>
            </a:br>
            <a:endParaRPr kumimoji="0" lang="ca-ES" altLang="ca-ES" sz="1800" b="0" i="0" u="none" strike="noStrike" cap="none" normalizeH="0" baseline="0" dirty="0">
              <a:ln>
                <a:noFill/>
              </a:ln>
              <a:solidFill>
                <a:schemeClr val="tx1"/>
              </a:solidFill>
              <a:effectLst/>
              <a:latin typeface="Arial" pitchFamily="34" charset="0"/>
              <a:cs typeface="Arial" pitchFamily="34" charset="0"/>
            </a:endParaRPr>
          </a:p>
        </p:txBody>
      </p:sp>
      <p:sp>
        <p:nvSpPr>
          <p:cNvPr id="7" name="AutoShape 2" descr="https://static.wixstatic.com/media/40cac5_7af2f898d13e4045a145d035dec25b07.jpg/v1/fill/w_176,h_128,al_c,q_80,usm_0.66_1.00_0.01/40cac5_7af2f898d13e4045a145d035dec25b07.webp">
            <a:hlinkClick r:id="rId5"/>
          </p:cNvPr>
          <p:cNvSpPr>
            <a:spLocks noChangeAspect="1" noChangeArrowheads="1"/>
          </p:cNvSpPr>
          <p:nvPr/>
        </p:nvSpPr>
        <p:spPr bwMode="auto">
          <a:xfrm>
            <a:off x="215900" y="-128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8" name="AutoShape 5" descr="https://static.wixstatic.com/media/40cac5_cce9f0dbf4cf4da6bc1460e3565e3aca.jpg/v1/fill/w_176,h_128,al_c,q_80,usm_0.66_1.00_0.01/40cac5_cce9f0dbf4cf4da6bc1460e3565e3aca.webp">
            <a:hlinkClick r:id="rId6"/>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9" name="AutoShape 8" descr="https://static.wixstatic.com/media/40cac5_544650f28fb04a028967d566be561631.jpg/v1/fill/w_176,h_128,al_c,q_80,usm_0.66_1.00_0.01/40cac5_544650f28fb04a028967d566be561631.webp">
            <a:hlinkClick r:id="rId7"/>
          </p:cNvPr>
          <p:cNvSpPr>
            <a:spLocks noChangeAspect="1" noChangeArrowheads="1"/>
          </p:cNvSpPr>
          <p:nvPr/>
        </p:nvSpPr>
        <p:spPr bwMode="auto">
          <a:xfrm>
            <a:off x="184150" y="3286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sp>
        <p:nvSpPr>
          <p:cNvPr id="3" name="AutoShape 2" descr="Formatge fresc">
            <a:extLst>
              <a:ext uri="{FF2B5EF4-FFF2-40B4-BE49-F238E27FC236}">
                <a16:creationId xmlns="" xmlns:a16="http://schemas.microsoft.com/office/drawing/2014/main" id="{FE0DF6AA-47E8-45D9-AFA7-EE54F080F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dirty="0"/>
          </a:p>
        </p:txBody>
      </p:sp>
      <p:pic>
        <p:nvPicPr>
          <p:cNvPr id="5122" name="Picture 2" descr="Resultado de imagen de comissió de festes ampa">
            <a:extLst>
              <a:ext uri="{FF2B5EF4-FFF2-40B4-BE49-F238E27FC236}">
                <a16:creationId xmlns="" xmlns:a16="http://schemas.microsoft.com/office/drawing/2014/main" id="{1667AC34-A113-458B-8991-CE94F97350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5056" y="5741320"/>
            <a:ext cx="2599736" cy="59747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 xmlns:a16="http://schemas.microsoft.com/office/drawing/2014/main" id="{FED01309-DAF0-4A8E-AD47-377DAB31A5CF}"/>
              </a:ext>
            </a:extLst>
          </p:cNvPr>
          <p:cNvPicPr/>
          <p:nvPr/>
        </p:nvPicPr>
        <p:blipFill>
          <a:blip r:embed="rId9"/>
          <a:stretch>
            <a:fillRect/>
          </a:stretch>
        </p:blipFill>
        <p:spPr>
          <a:xfrm>
            <a:off x="707907" y="4065334"/>
            <a:ext cx="5400040" cy="2160270"/>
          </a:xfrm>
          <a:prstGeom prst="rect">
            <a:avLst/>
          </a:prstGeom>
        </p:spPr>
      </p:pic>
      <p:pic>
        <p:nvPicPr>
          <p:cNvPr id="4" name="Imagen 3">
            <a:extLst>
              <a:ext uri="{FF2B5EF4-FFF2-40B4-BE49-F238E27FC236}">
                <a16:creationId xmlns="" xmlns:a16="http://schemas.microsoft.com/office/drawing/2014/main" id="{875F371A-D2A3-4F59-A630-AF50A7563283}"/>
              </a:ext>
            </a:extLst>
          </p:cNvPr>
          <p:cNvPicPr>
            <a:picLocks noChangeAspect="1"/>
          </p:cNvPicPr>
          <p:nvPr/>
        </p:nvPicPr>
        <p:blipFill>
          <a:blip r:embed="rId10"/>
          <a:stretch>
            <a:fillRect/>
          </a:stretch>
        </p:blipFill>
        <p:spPr>
          <a:xfrm>
            <a:off x="520700" y="2074668"/>
            <a:ext cx="3325743" cy="1962454"/>
          </a:xfrm>
          <a:prstGeom prst="rect">
            <a:avLst/>
          </a:prstGeom>
        </p:spPr>
      </p:pic>
      <p:pic>
        <p:nvPicPr>
          <p:cNvPr id="5" name="Imagen 4">
            <a:extLst>
              <a:ext uri="{FF2B5EF4-FFF2-40B4-BE49-F238E27FC236}">
                <a16:creationId xmlns="" xmlns:a16="http://schemas.microsoft.com/office/drawing/2014/main" id="{3B7C0C20-0C54-4282-8888-B2DE013C871D}"/>
              </a:ext>
            </a:extLst>
          </p:cNvPr>
          <p:cNvPicPr>
            <a:picLocks noChangeAspect="1"/>
          </p:cNvPicPr>
          <p:nvPr/>
        </p:nvPicPr>
        <p:blipFill>
          <a:blip r:embed="rId11"/>
          <a:stretch>
            <a:fillRect/>
          </a:stretch>
        </p:blipFill>
        <p:spPr>
          <a:xfrm>
            <a:off x="6415056" y="2517962"/>
            <a:ext cx="1969082" cy="2126876"/>
          </a:xfrm>
          <a:prstGeom prst="rect">
            <a:avLst/>
          </a:prstGeom>
        </p:spPr>
      </p:pic>
    </p:spTree>
    <p:extLst>
      <p:ext uri="{BB962C8B-B14F-4D97-AF65-F5344CB8AC3E}">
        <p14:creationId xmlns:p14="http://schemas.microsoft.com/office/powerpoint/2010/main" val="2414928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11297</TotalTime>
  <Words>2065</Words>
  <Application>Microsoft Office PowerPoint</Application>
  <PresentationFormat>Presentació en pantalla (4:3)</PresentationFormat>
  <Paragraphs>308</Paragraphs>
  <Slides>28</Slides>
  <Notes>28</Notes>
  <HiddenSlides>0</HiddenSlides>
  <MMClips>0</MMClips>
  <ScaleCrop>false</ScaleCrop>
  <HeadingPairs>
    <vt:vector size="6" baseType="variant">
      <vt:variant>
        <vt:lpstr>Tipus de lletra utilitzats</vt:lpstr>
      </vt:variant>
      <vt:variant>
        <vt:i4>8</vt:i4>
      </vt:variant>
      <vt:variant>
        <vt:lpstr>Tema</vt:lpstr>
      </vt:variant>
      <vt:variant>
        <vt:i4>1</vt:i4>
      </vt:variant>
      <vt:variant>
        <vt:lpstr>Títols de les diapositives</vt:lpstr>
      </vt:variant>
      <vt:variant>
        <vt:i4>28</vt:i4>
      </vt:variant>
    </vt:vector>
  </HeadingPairs>
  <TitlesOfParts>
    <vt:vector size="37" baseType="lpstr">
      <vt:lpstr>Arial</vt:lpstr>
      <vt:lpstr>Rambla</vt:lpstr>
      <vt:lpstr>Noto Sans Symbols</vt:lpstr>
      <vt:lpstr>Wingdings</vt:lpstr>
      <vt:lpstr>Allerta</vt:lpstr>
      <vt:lpstr>Calibri</vt:lpstr>
      <vt:lpstr>Times New Roman</vt:lpstr>
      <vt:lpstr>futura-lt-w01-book</vt:lpstr>
      <vt:lpstr>Tema de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aurena</dc:creator>
  <cp:lastModifiedBy>Lidia Boquera Castellví</cp:lastModifiedBy>
  <cp:revision>115</cp:revision>
  <cp:lastPrinted>2018-10-30T09:38:15Z</cp:lastPrinted>
  <dcterms:created xsi:type="dcterms:W3CDTF">2016-11-05T08:43:34Z</dcterms:created>
  <dcterms:modified xsi:type="dcterms:W3CDTF">2019-01-16T16:00:35Z</dcterms:modified>
</cp:coreProperties>
</file>